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0" r:id="rId2"/>
    <p:sldMasterId id="2147483648" r:id="rId3"/>
  </p:sldMasterIdLst>
  <p:notesMasterIdLst>
    <p:notesMasterId r:id="rId62"/>
  </p:notesMasterIdLst>
  <p:sldIdLst>
    <p:sldId id="1291" r:id="rId4"/>
    <p:sldId id="1292" r:id="rId5"/>
    <p:sldId id="256" r:id="rId6"/>
    <p:sldId id="257" r:id="rId7"/>
    <p:sldId id="1301" r:id="rId8"/>
    <p:sldId id="1285" r:id="rId9"/>
    <p:sldId id="1337" r:id="rId10"/>
    <p:sldId id="1338" r:id="rId11"/>
    <p:sldId id="1339" r:id="rId12"/>
    <p:sldId id="1305" r:id="rId13"/>
    <p:sldId id="1340" r:id="rId14"/>
    <p:sldId id="1341" r:id="rId15"/>
    <p:sldId id="326" r:id="rId16"/>
    <p:sldId id="431" r:id="rId17"/>
    <p:sldId id="663" r:id="rId18"/>
    <p:sldId id="1322" r:id="rId19"/>
    <p:sldId id="1323" r:id="rId20"/>
    <p:sldId id="1325" r:id="rId21"/>
    <p:sldId id="1326" r:id="rId22"/>
    <p:sldId id="1329" r:id="rId23"/>
    <p:sldId id="1330" r:id="rId24"/>
    <p:sldId id="1331" r:id="rId25"/>
    <p:sldId id="1332" r:id="rId26"/>
    <p:sldId id="1333" r:id="rId27"/>
    <p:sldId id="1334" r:id="rId28"/>
    <p:sldId id="1342" r:id="rId29"/>
    <p:sldId id="1343" r:id="rId30"/>
    <p:sldId id="1355" r:id="rId31"/>
    <p:sldId id="1356" r:id="rId32"/>
    <p:sldId id="1357" r:id="rId33"/>
    <p:sldId id="1344" r:id="rId34"/>
    <p:sldId id="1310" r:id="rId35"/>
    <p:sldId id="1293" r:id="rId36"/>
    <p:sldId id="1313" r:id="rId37"/>
    <p:sldId id="1324" r:id="rId38"/>
    <p:sldId id="1335" r:id="rId39"/>
    <p:sldId id="1336" r:id="rId40"/>
    <p:sldId id="1346" r:id="rId41"/>
    <p:sldId id="1347" r:id="rId42"/>
    <p:sldId id="1348" r:id="rId43"/>
    <p:sldId id="1349" r:id="rId44"/>
    <p:sldId id="1350" r:id="rId45"/>
    <p:sldId id="1351" r:id="rId46"/>
    <p:sldId id="266" r:id="rId47"/>
    <p:sldId id="299" r:id="rId48"/>
    <p:sldId id="300" r:id="rId49"/>
    <p:sldId id="301" r:id="rId50"/>
    <p:sldId id="302" r:id="rId51"/>
    <p:sldId id="303" r:id="rId52"/>
    <p:sldId id="265" r:id="rId53"/>
    <p:sldId id="332" r:id="rId54"/>
    <p:sldId id="1352" r:id="rId55"/>
    <p:sldId id="1353" r:id="rId56"/>
    <p:sldId id="513" r:id="rId57"/>
    <p:sldId id="307" r:id="rId58"/>
    <p:sldId id="308" r:id="rId59"/>
    <p:sldId id="1284" r:id="rId60"/>
    <p:sldId id="35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126B5-8331-4C0D-A45A-36B67E612AC9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311D2-9D14-4A78-B56F-CE279415B1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6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3A7A3CB-96C5-467D-804B-38338F4BA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AFB9273-BD88-406F-B7FE-C29089E2C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449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0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93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02C3-E7AF-4A57-813F-33EDDFE89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D8C00-8625-436F-93A9-A3C3EEF6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8501F-D2C0-430B-8B5D-3FB9926D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C6D5-2515-4336-9C6B-E3EA9698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DC71-4E03-45BC-9C9A-0225E000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2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E038-4187-46BD-8002-8A7B969A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9889B-5207-4668-BDD9-469C62FE8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911C-9F33-46A0-9A38-F96C159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511C-4245-4108-B7E3-AEF2B739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BE42-8094-4F02-9556-DEFA4D3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3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DD43F-53E8-4BF9-B951-A4610717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209D-162A-41B1-9053-88477A4C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3AED-4446-4924-8BB6-700CBF86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87034-0240-42EF-998E-25204E10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7EC0-E4FD-4703-AD11-1A5D45C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22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95E5-D267-4852-B1E6-E892EE274164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91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113-5926-4681-A97D-71251E533E0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5880-8AE0-4342-8CF7-8D2E923B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2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089E-ED7E-4AF1-B21E-6BCDCC18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C8CF-338F-46CE-8629-91ED5711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097F4-7884-45D2-A6F2-336A859D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4E25-5925-4CDE-8EC7-17778052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E2256-CC77-46FB-9C59-6442D2D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5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8819-CAA2-4A95-991F-04CC08F2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AED87-DA54-4477-A0E8-30F3F889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B88-524F-4664-8033-FF9AAF67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EBEFE-0F07-4177-AD34-B58E5072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0240-C88D-4FBB-A28B-747DC1B3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9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E703-BC3C-4108-86C4-8925F81D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4D72-FEF3-4508-B222-D7FCAD0AA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203DE-FDAE-491C-908C-0DF5984DB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6BFD-80CC-42EF-8368-29BF382B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45EC1-9470-4759-BCF6-E9073E34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A07D3-7C88-4E60-8F30-7A769A8D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21F4-E67D-4D52-948B-50DEC03F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CBF7-38D2-4457-8FE7-CC6DCCA6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99D05-F9EA-4F1B-BB95-43A1ED4C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643CE-262A-495E-8361-CC65FAF0A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2A0CC-3267-45DD-BC7E-C03D94547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E4B90-4305-4EF1-9288-2EB9CB1A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664B64-9D72-461D-A0AF-D8963BBC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6871D-C079-42C8-8BC1-F547BBB9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8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EF4D-7704-4F9A-8CDC-7728E77C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3F584-9027-4DAD-BFCC-F392E4C1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78A9C-FF21-40D7-A7F3-FE234D04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DF156-6365-4D3C-9E2F-8C23B2D9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6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4FA91-B7AB-4980-9255-5D8EBB2B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8159-991F-42B4-9C82-02159939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939F-BD31-42C1-9DAC-E320B62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C51F-34D2-49BF-8B8C-F9E0FA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3B31-D709-4C90-8CC4-9740B970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BC17-8F4A-4457-A766-90F1329FF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2A39C-0114-41FC-90FE-0D604C3E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B04B-4E74-4790-952C-7964E15D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76874-D2E8-483B-B175-2B0F8854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D6F-E2E0-4F4A-9017-E6C5719D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2905F-9736-444C-9F2E-0267F38B0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D770A-576C-46CE-8B58-272C348C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BF00A-4DA2-48EA-8E6E-958315D8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4CFFD-BA57-456B-B285-9655CD7F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46CC4-E08B-443D-B19B-E32B7903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71C1-0682-4B4C-988A-DFB0377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A82C1-CC32-4122-9DFA-4F992424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9E50F-26A7-4F6F-B368-CCEB8906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DB12-CD83-49C5-83C1-1B7ADF672A18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7C18-9126-4681-8692-98A4EFF0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A4E0-4048-4ABF-A08C-646473EB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F1AE-7C6E-40C4-9A6B-3085D7D6E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4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695E5-D267-4852-B1E6-E892EE274164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908D-FC79-4E2A-A63A-914D856B7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3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5E113-5926-4681-A97D-71251E533E0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35880-8AE0-4342-8CF7-8D2E923BA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salford-systems.com/january-tech-support-cas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AA36C-EA35-4EA6-B504-BE6B669495F6}"/>
              </a:ext>
            </a:extLst>
          </p:cNvPr>
          <p:cNvSpPr txBox="1"/>
          <p:nvPr/>
        </p:nvSpPr>
        <p:spPr>
          <a:xfrm>
            <a:off x="2380129" y="255494"/>
            <a:ext cx="680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 Re: Week 1 Assignments</a:t>
            </a:r>
          </a:p>
        </p:txBody>
      </p:sp>
    </p:spTree>
    <p:extLst>
      <p:ext uri="{BB962C8B-B14F-4D97-AF65-F5344CB8AC3E}">
        <p14:creationId xmlns:p14="http://schemas.microsoft.com/office/powerpoint/2010/main" val="210316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514EC6-2FC2-4774-860D-71FD99FF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35" y="0"/>
            <a:ext cx="11521283" cy="2676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D061E-0447-4BC8-AAD8-0A538EDC2E20}"/>
              </a:ext>
            </a:extLst>
          </p:cNvPr>
          <p:cNvCxnSpPr/>
          <p:nvPr/>
        </p:nvCxnSpPr>
        <p:spPr>
          <a:xfrm flipV="1">
            <a:off x="6457249" y="3316406"/>
            <a:ext cx="2838734" cy="264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B73BBB-7FFC-469B-AFEA-108CEE453A9B}"/>
              </a:ext>
            </a:extLst>
          </p:cNvPr>
          <p:cNvSpPr txBox="1"/>
          <p:nvPr/>
        </p:nvSpPr>
        <p:spPr>
          <a:xfrm rot="18901745">
            <a:off x="7146989" y="3557650"/>
            <a:ext cx="206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Excel Workbooks to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2F926-C890-46AB-B621-80E58F4CFCD8}"/>
              </a:ext>
            </a:extLst>
          </p:cNvPr>
          <p:cNvSpPr txBox="1"/>
          <p:nvPr/>
        </p:nvSpPr>
        <p:spPr>
          <a:xfrm>
            <a:off x="1631089" y="16620"/>
            <a:ext cx="103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Once the ML Model is Progressively Proven In Value, It is Deployed With Increasing Investment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658646-4773-4F34-8018-084BA190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7" y="2772953"/>
            <a:ext cx="2009878" cy="3734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F9CDE-203C-480D-A2C6-A3598251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22" y="2706699"/>
            <a:ext cx="2009878" cy="373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17A1D-0230-4DB2-A005-CD4E937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96" y="2641064"/>
            <a:ext cx="2009878" cy="37345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10E91-FF36-4E25-B400-C2470AEE23C9}"/>
              </a:ext>
            </a:extLst>
          </p:cNvPr>
          <p:cNvCxnSpPr>
            <a:cxnSpLocks/>
          </p:cNvCxnSpPr>
          <p:nvPr/>
        </p:nvCxnSpPr>
        <p:spPr>
          <a:xfrm flipV="1">
            <a:off x="3114961" y="3316406"/>
            <a:ext cx="2466973" cy="2350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629EAC-25E3-4256-8734-B8A1E9C521BA}"/>
              </a:ext>
            </a:extLst>
          </p:cNvPr>
          <p:cNvSpPr txBox="1"/>
          <p:nvPr/>
        </p:nvSpPr>
        <p:spPr>
          <a:xfrm>
            <a:off x="455635" y="4918816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First POC Prototype</a:t>
            </a:r>
          </a:p>
          <a:p>
            <a:pPr algn="ctr"/>
            <a:r>
              <a:rPr lang="en-US" sz="1600" dirty="0"/>
              <a:t>User Desktop Only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C6143-C57C-4A5C-B1F7-89529F385998}"/>
              </a:ext>
            </a:extLst>
          </p:cNvPr>
          <p:cNvCxnSpPr>
            <a:cxnSpLocks/>
          </p:cNvCxnSpPr>
          <p:nvPr/>
        </p:nvCxnSpPr>
        <p:spPr>
          <a:xfrm flipV="1">
            <a:off x="10654631" y="4389120"/>
            <a:ext cx="1322286" cy="1462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EE9D9-0D31-45A1-B170-77CBBD7B96B0}"/>
              </a:ext>
            </a:extLst>
          </p:cNvPr>
          <p:cNvSpPr txBox="1"/>
          <p:nvPr/>
        </p:nvSpPr>
        <p:spPr>
          <a:xfrm rot="18901745">
            <a:off x="10886583" y="3389078"/>
            <a:ext cx="156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to Server or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ADB2F-5C9C-44CF-96A4-17CF2BABC6B7}"/>
              </a:ext>
            </a:extLst>
          </p:cNvPr>
          <p:cNvSpPr txBox="1"/>
          <p:nvPr/>
        </p:nvSpPr>
        <p:spPr>
          <a:xfrm>
            <a:off x="1507244" y="6419657"/>
            <a:ext cx="24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34B6-5099-421D-A6EE-9EE05B4F5BFC}"/>
              </a:ext>
            </a:extLst>
          </p:cNvPr>
          <p:cNvSpPr txBox="1"/>
          <p:nvPr/>
        </p:nvSpPr>
        <p:spPr>
          <a:xfrm>
            <a:off x="4660479" y="6188911"/>
            <a:ext cx="447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dirty="0">
                <a:solidFill>
                  <a:srgbClr val="FF0000"/>
                </a:solidFill>
              </a:rPr>
              <a:t>Decision Making In a Function/Process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7AA60-25FB-47D6-A90A-2B3E1150C8BD}"/>
              </a:ext>
            </a:extLst>
          </p:cNvPr>
          <p:cNvSpPr txBox="1"/>
          <p:nvPr/>
        </p:nvSpPr>
        <p:spPr>
          <a:xfrm>
            <a:off x="8864375" y="6184358"/>
            <a:ext cx="447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dirty="0">
                <a:solidFill>
                  <a:srgbClr val="FF0000"/>
                </a:solidFill>
              </a:rPr>
              <a:t>Decision Making En Masse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B7E95-1DF2-46DE-B5C6-7993730BDABC}"/>
              </a:ext>
            </a:extLst>
          </p:cNvPr>
          <p:cNvSpPr txBox="1"/>
          <p:nvPr/>
        </p:nvSpPr>
        <p:spPr>
          <a:xfrm>
            <a:off x="4153187" y="4850199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Iteration</a:t>
            </a:r>
          </a:p>
          <a:p>
            <a:pPr algn="ctr"/>
            <a:r>
              <a:rPr lang="en-US" sz="1600" dirty="0"/>
              <a:t>Modeling at Desktop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4ADE8-A781-4D39-B754-EC7A6A6F5390}"/>
              </a:ext>
            </a:extLst>
          </p:cNvPr>
          <p:cNvSpPr txBox="1"/>
          <p:nvPr/>
        </p:nvSpPr>
        <p:spPr>
          <a:xfrm>
            <a:off x="8609982" y="4772964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Third Iteration</a:t>
            </a:r>
          </a:p>
          <a:p>
            <a:pPr algn="ctr"/>
            <a:r>
              <a:rPr lang="en-US" sz="1600" dirty="0"/>
              <a:t>Modeling at Desktop or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059D-159C-4F69-8FC9-BB1466914992}"/>
              </a:ext>
            </a:extLst>
          </p:cNvPr>
          <p:cNvSpPr txBox="1"/>
          <p:nvPr/>
        </p:nvSpPr>
        <p:spPr>
          <a:xfrm>
            <a:off x="215082" y="2676154"/>
            <a:ext cx="168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we Left off in MDS 560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8E37B63-6386-480F-B525-6197A8AABC56}"/>
              </a:ext>
            </a:extLst>
          </p:cNvPr>
          <p:cNvSpPr/>
          <p:nvPr/>
        </p:nvSpPr>
        <p:spPr>
          <a:xfrm rot="2362619">
            <a:off x="838517" y="3449794"/>
            <a:ext cx="1184673" cy="5495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6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CDC9E-2986-4F0E-9F35-2FA2B516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70" y="0"/>
            <a:ext cx="947583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F848AE-19F2-49E4-8817-296363DB6FBB}"/>
              </a:ext>
            </a:extLst>
          </p:cNvPr>
          <p:cNvSpPr txBox="1"/>
          <p:nvPr/>
        </p:nvSpPr>
        <p:spPr>
          <a:xfrm>
            <a:off x="651723" y="1763403"/>
            <a:ext cx="148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www.cdc.gov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FEDFBAC-D680-46AA-BEB1-9E8B58CFE9C2}"/>
              </a:ext>
            </a:extLst>
          </p:cNvPr>
          <p:cNvSpPr/>
          <p:nvPr/>
        </p:nvSpPr>
        <p:spPr>
          <a:xfrm>
            <a:off x="3737113" y="3647661"/>
            <a:ext cx="1769165" cy="705678"/>
          </a:xfrm>
          <a:custGeom>
            <a:avLst/>
            <a:gdLst>
              <a:gd name="connsiteX0" fmla="*/ 1103244 w 1769165"/>
              <a:gd name="connsiteY0" fmla="*/ 149087 h 705678"/>
              <a:gd name="connsiteX1" fmla="*/ 993913 w 1769165"/>
              <a:gd name="connsiteY1" fmla="*/ 89452 h 705678"/>
              <a:gd name="connsiteX2" fmla="*/ 924339 w 1769165"/>
              <a:gd name="connsiteY2" fmla="*/ 69574 h 705678"/>
              <a:gd name="connsiteX3" fmla="*/ 864704 w 1769165"/>
              <a:gd name="connsiteY3" fmla="*/ 49696 h 705678"/>
              <a:gd name="connsiteX4" fmla="*/ 815009 w 1769165"/>
              <a:gd name="connsiteY4" fmla="*/ 29817 h 705678"/>
              <a:gd name="connsiteX5" fmla="*/ 745435 w 1769165"/>
              <a:gd name="connsiteY5" fmla="*/ 19878 h 705678"/>
              <a:gd name="connsiteX6" fmla="*/ 705678 w 1769165"/>
              <a:gd name="connsiteY6" fmla="*/ 9939 h 705678"/>
              <a:gd name="connsiteX7" fmla="*/ 596348 w 1769165"/>
              <a:gd name="connsiteY7" fmla="*/ 0 h 705678"/>
              <a:gd name="connsiteX8" fmla="*/ 258417 w 1769165"/>
              <a:gd name="connsiteY8" fmla="*/ 9939 h 705678"/>
              <a:gd name="connsiteX9" fmla="*/ 168965 w 1769165"/>
              <a:gd name="connsiteY9" fmla="*/ 79513 h 705678"/>
              <a:gd name="connsiteX10" fmla="*/ 139148 w 1769165"/>
              <a:gd name="connsiteY10" fmla="*/ 99391 h 705678"/>
              <a:gd name="connsiteX11" fmla="*/ 119270 w 1769165"/>
              <a:gd name="connsiteY11" fmla="*/ 129209 h 705678"/>
              <a:gd name="connsiteX12" fmla="*/ 99391 w 1769165"/>
              <a:gd name="connsiteY12" fmla="*/ 149087 h 705678"/>
              <a:gd name="connsiteX13" fmla="*/ 59635 w 1769165"/>
              <a:gd name="connsiteY13" fmla="*/ 208722 h 705678"/>
              <a:gd name="connsiteX14" fmla="*/ 39757 w 1769165"/>
              <a:gd name="connsiteY14" fmla="*/ 238539 h 705678"/>
              <a:gd name="connsiteX15" fmla="*/ 9939 w 1769165"/>
              <a:gd name="connsiteY15" fmla="*/ 337930 h 705678"/>
              <a:gd name="connsiteX16" fmla="*/ 0 w 1769165"/>
              <a:gd name="connsiteY16" fmla="*/ 367748 h 705678"/>
              <a:gd name="connsiteX17" fmla="*/ 9939 w 1769165"/>
              <a:gd name="connsiteY17" fmla="*/ 546652 h 705678"/>
              <a:gd name="connsiteX18" fmla="*/ 69574 w 1769165"/>
              <a:gd name="connsiteY18" fmla="*/ 606287 h 705678"/>
              <a:gd name="connsiteX19" fmla="*/ 129209 w 1769165"/>
              <a:gd name="connsiteY19" fmla="*/ 655982 h 705678"/>
              <a:gd name="connsiteX20" fmla="*/ 188844 w 1769165"/>
              <a:gd name="connsiteY20" fmla="*/ 675861 h 705678"/>
              <a:gd name="connsiteX21" fmla="*/ 218661 w 1769165"/>
              <a:gd name="connsiteY21" fmla="*/ 685800 h 705678"/>
              <a:gd name="connsiteX22" fmla="*/ 447261 w 1769165"/>
              <a:gd name="connsiteY22" fmla="*/ 705678 h 705678"/>
              <a:gd name="connsiteX23" fmla="*/ 1043609 w 1769165"/>
              <a:gd name="connsiteY23" fmla="*/ 685800 h 705678"/>
              <a:gd name="connsiteX24" fmla="*/ 1202635 w 1769165"/>
              <a:gd name="connsiteY24" fmla="*/ 665922 h 705678"/>
              <a:gd name="connsiteX25" fmla="*/ 1331844 w 1769165"/>
              <a:gd name="connsiteY25" fmla="*/ 636104 h 705678"/>
              <a:gd name="connsiteX26" fmla="*/ 1431235 w 1769165"/>
              <a:gd name="connsiteY26" fmla="*/ 616226 h 705678"/>
              <a:gd name="connsiteX27" fmla="*/ 1490870 w 1769165"/>
              <a:gd name="connsiteY27" fmla="*/ 606287 h 705678"/>
              <a:gd name="connsiteX28" fmla="*/ 1540565 w 1769165"/>
              <a:gd name="connsiteY28" fmla="*/ 576469 h 705678"/>
              <a:gd name="connsiteX29" fmla="*/ 1610139 w 1769165"/>
              <a:gd name="connsiteY29" fmla="*/ 546652 h 705678"/>
              <a:gd name="connsiteX30" fmla="*/ 1689652 w 1769165"/>
              <a:gd name="connsiteY30" fmla="*/ 487017 h 705678"/>
              <a:gd name="connsiteX31" fmla="*/ 1729409 w 1769165"/>
              <a:gd name="connsiteY31" fmla="*/ 437322 h 705678"/>
              <a:gd name="connsiteX32" fmla="*/ 1749287 w 1769165"/>
              <a:gd name="connsiteY32" fmla="*/ 407504 h 705678"/>
              <a:gd name="connsiteX33" fmla="*/ 1769165 w 1769165"/>
              <a:gd name="connsiteY33" fmla="*/ 327991 h 705678"/>
              <a:gd name="connsiteX34" fmla="*/ 1759226 w 1769165"/>
              <a:gd name="connsiteY34" fmla="*/ 238539 h 705678"/>
              <a:gd name="connsiteX35" fmla="*/ 1709530 w 1769165"/>
              <a:gd name="connsiteY35" fmla="*/ 198782 h 705678"/>
              <a:gd name="connsiteX36" fmla="*/ 1659835 w 1769165"/>
              <a:gd name="connsiteY36" fmla="*/ 168965 h 705678"/>
              <a:gd name="connsiteX37" fmla="*/ 1630017 w 1769165"/>
              <a:gd name="connsiteY37" fmla="*/ 149087 h 705678"/>
              <a:gd name="connsiteX38" fmla="*/ 1590261 w 1769165"/>
              <a:gd name="connsiteY38" fmla="*/ 139148 h 705678"/>
              <a:gd name="connsiteX39" fmla="*/ 1520687 w 1769165"/>
              <a:gd name="connsiteY39" fmla="*/ 109330 h 705678"/>
              <a:gd name="connsiteX40" fmla="*/ 1480930 w 1769165"/>
              <a:gd name="connsiteY40" fmla="*/ 89452 h 705678"/>
              <a:gd name="connsiteX41" fmla="*/ 1431235 w 1769165"/>
              <a:gd name="connsiteY41" fmla="*/ 69574 h 705678"/>
              <a:gd name="connsiteX42" fmla="*/ 1391478 w 1769165"/>
              <a:gd name="connsiteY42" fmla="*/ 49696 h 705678"/>
              <a:gd name="connsiteX43" fmla="*/ 1272209 w 1769165"/>
              <a:gd name="connsiteY43" fmla="*/ 29817 h 705678"/>
              <a:gd name="connsiteX44" fmla="*/ 884583 w 1769165"/>
              <a:gd name="connsiteY44" fmla="*/ 19878 h 70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69165" h="705678">
                <a:moveTo>
                  <a:pt x="1103244" y="149087"/>
                </a:moveTo>
                <a:cubicBezTo>
                  <a:pt x="1096098" y="145003"/>
                  <a:pt x="1015796" y="97409"/>
                  <a:pt x="993913" y="89452"/>
                </a:cubicBezTo>
                <a:cubicBezTo>
                  <a:pt x="971246" y="81210"/>
                  <a:pt x="947392" y="76667"/>
                  <a:pt x="924339" y="69574"/>
                </a:cubicBezTo>
                <a:cubicBezTo>
                  <a:pt x="904312" y="63412"/>
                  <a:pt x="884396" y="56857"/>
                  <a:pt x="864704" y="49696"/>
                </a:cubicBezTo>
                <a:cubicBezTo>
                  <a:pt x="847937" y="43599"/>
                  <a:pt x="832317" y="34144"/>
                  <a:pt x="815009" y="29817"/>
                </a:cubicBezTo>
                <a:cubicBezTo>
                  <a:pt x="792282" y="24135"/>
                  <a:pt x="768484" y="24069"/>
                  <a:pt x="745435" y="19878"/>
                </a:cubicBezTo>
                <a:cubicBezTo>
                  <a:pt x="731995" y="17434"/>
                  <a:pt x="719218" y="11744"/>
                  <a:pt x="705678" y="9939"/>
                </a:cubicBezTo>
                <a:cubicBezTo>
                  <a:pt x="669405" y="5103"/>
                  <a:pt x="632791" y="3313"/>
                  <a:pt x="596348" y="0"/>
                </a:cubicBezTo>
                <a:cubicBezTo>
                  <a:pt x="483704" y="3313"/>
                  <a:pt x="370239" y="-4039"/>
                  <a:pt x="258417" y="9939"/>
                </a:cubicBezTo>
                <a:cubicBezTo>
                  <a:pt x="222957" y="14371"/>
                  <a:pt x="194572" y="58174"/>
                  <a:pt x="168965" y="79513"/>
                </a:cubicBezTo>
                <a:cubicBezTo>
                  <a:pt x="159788" y="87160"/>
                  <a:pt x="149087" y="92765"/>
                  <a:pt x="139148" y="99391"/>
                </a:cubicBezTo>
                <a:cubicBezTo>
                  <a:pt x="132522" y="109330"/>
                  <a:pt x="126732" y="119881"/>
                  <a:pt x="119270" y="129209"/>
                </a:cubicBezTo>
                <a:cubicBezTo>
                  <a:pt x="113416" y="136526"/>
                  <a:pt x="105014" y="141590"/>
                  <a:pt x="99391" y="149087"/>
                </a:cubicBezTo>
                <a:cubicBezTo>
                  <a:pt x="85057" y="168199"/>
                  <a:pt x="72887" y="188844"/>
                  <a:pt x="59635" y="208722"/>
                </a:cubicBezTo>
                <a:lnTo>
                  <a:pt x="39757" y="238539"/>
                </a:lnTo>
                <a:cubicBezTo>
                  <a:pt x="24734" y="298626"/>
                  <a:pt x="34138" y="265333"/>
                  <a:pt x="9939" y="337930"/>
                </a:cubicBezTo>
                <a:lnTo>
                  <a:pt x="0" y="367748"/>
                </a:lnTo>
                <a:cubicBezTo>
                  <a:pt x="3313" y="427383"/>
                  <a:pt x="-745" y="487889"/>
                  <a:pt x="9939" y="546652"/>
                </a:cubicBezTo>
                <a:cubicBezTo>
                  <a:pt x="16061" y="580323"/>
                  <a:pt x="48229" y="588499"/>
                  <a:pt x="69574" y="606287"/>
                </a:cubicBezTo>
                <a:cubicBezTo>
                  <a:pt x="96327" y="628581"/>
                  <a:pt x="97479" y="641880"/>
                  <a:pt x="129209" y="655982"/>
                </a:cubicBezTo>
                <a:cubicBezTo>
                  <a:pt x="148357" y="664492"/>
                  <a:pt x="168966" y="669235"/>
                  <a:pt x="188844" y="675861"/>
                </a:cubicBezTo>
                <a:cubicBezTo>
                  <a:pt x="198783" y="679174"/>
                  <a:pt x="208327" y="684078"/>
                  <a:pt x="218661" y="685800"/>
                </a:cubicBezTo>
                <a:cubicBezTo>
                  <a:pt x="333947" y="705014"/>
                  <a:pt x="258178" y="694556"/>
                  <a:pt x="447261" y="705678"/>
                </a:cubicBezTo>
                <a:cubicBezTo>
                  <a:pt x="651493" y="700815"/>
                  <a:pt x="842845" y="700671"/>
                  <a:pt x="1043609" y="685800"/>
                </a:cubicBezTo>
                <a:cubicBezTo>
                  <a:pt x="1095640" y="681946"/>
                  <a:pt x="1150764" y="673332"/>
                  <a:pt x="1202635" y="665922"/>
                </a:cubicBezTo>
                <a:cubicBezTo>
                  <a:pt x="1301804" y="632865"/>
                  <a:pt x="1222175" y="655457"/>
                  <a:pt x="1331844" y="636104"/>
                </a:cubicBezTo>
                <a:cubicBezTo>
                  <a:pt x="1365116" y="630232"/>
                  <a:pt x="1397908" y="621780"/>
                  <a:pt x="1431235" y="616226"/>
                </a:cubicBezTo>
                <a:lnTo>
                  <a:pt x="1490870" y="606287"/>
                </a:lnTo>
                <a:cubicBezTo>
                  <a:pt x="1507435" y="596348"/>
                  <a:pt x="1523286" y="585108"/>
                  <a:pt x="1540565" y="576469"/>
                </a:cubicBezTo>
                <a:cubicBezTo>
                  <a:pt x="1622838" y="535332"/>
                  <a:pt x="1506710" y="608709"/>
                  <a:pt x="1610139" y="546652"/>
                </a:cubicBezTo>
                <a:cubicBezTo>
                  <a:pt x="1642075" y="527491"/>
                  <a:pt x="1666804" y="513673"/>
                  <a:pt x="1689652" y="487017"/>
                </a:cubicBezTo>
                <a:cubicBezTo>
                  <a:pt x="1703458" y="470910"/>
                  <a:pt x="1716681" y="454293"/>
                  <a:pt x="1729409" y="437322"/>
                </a:cubicBezTo>
                <a:cubicBezTo>
                  <a:pt x="1736576" y="427766"/>
                  <a:pt x="1743945" y="418188"/>
                  <a:pt x="1749287" y="407504"/>
                </a:cubicBezTo>
                <a:cubicBezTo>
                  <a:pt x="1759475" y="387128"/>
                  <a:pt x="1765384" y="346894"/>
                  <a:pt x="1769165" y="327991"/>
                </a:cubicBezTo>
                <a:cubicBezTo>
                  <a:pt x="1765852" y="298174"/>
                  <a:pt x="1766502" y="267644"/>
                  <a:pt x="1759226" y="238539"/>
                </a:cubicBezTo>
                <a:cubicBezTo>
                  <a:pt x="1749652" y="200244"/>
                  <a:pt x="1736545" y="212290"/>
                  <a:pt x="1709530" y="198782"/>
                </a:cubicBezTo>
                <a:cubicBezTo>
                  <a:pt x="1692252" y="190143"/>
                  <a:pt x="1676217" y="179203"/>
                  <a:pt x="1659835" y="168965"/>
                </a:cubicBezTo>
                <a:cubicBezTo>
                  <a:pt x="1649705" y="162634"/>
                  <a:pt x="1640997" y="153792"/>
                  <a:pt x="1630017" y="149087"/>
                </a:cubicBezTo>
                <a:cubicBezTo>
                  <a:pt x="1617462" y="143706"/>
                  <a:pt x="1603513" y="142461"/>
                  <a:pt x="1590261" y="139148"/>
                </a:cubicBezTo>
                <a:cubicBezTo>
                  <a:pt x="1458430" y="73231"/>
                  <a:pt x="1623039" y="153194"/>
                  <a:pt x="1520687" y="109330"/>
                </a:cubicBezTo>
                <a:cubicBezTo>
                  <a:pt x="1507068" y="103494"/>
                  <a:pt x="1494469" y="95469"/>
                  <a:pt x="1480930" y="89452"/>
                </a:cubicBezTo>
                <a:cubicBezTo>
                  <a:pt x="1464627" y="82206"/>
                  <a:pt x="1447538" y="76820"/>
                  <a:pt x="1431235" y="69574"/>
                </a:cubicBezTo>
                <a:cubicBezTo>
                  <a:pt x="1417696" y="63557"/>
                  <a:pt x="1405351" y="54899"/>
                  <a:pt x="1391478" y="49696"/>
                </a:cubicBezTo>
                <a:cubicBezTo>
                  <a:pt x="1359415" y="37672"/>
                  <a:pt x="1299564" y="32856"/>
                  <a:pt x="1272209" y="29817"/>
                </a:cubicBezTo>
                <a:cubicBezTo>
                  <a:pt x="1096716" y="10318"/>
                  <a:pt x="1149844" y="19878"/>
                  <a:pt x="884583" y="19878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302D7-6D57-4653-9043-34E9E6F82BDC}"/>
              </a:ext>
            </a:extLst>
          </p:cNvPr>
          <p:cNvSpPr txBox="1"/>
          <p:nvPr/>
        </p:nvSpPr>
        <p:spPr>
          <a:xfrm>
            <a:off x="222383" y="2132735"/>
            <a:ext cx="3551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trust the data?</a:t>
            </a:r>
          </a:p>
          <a:p>
            <a:r>
              <a:rPr lang="en-US" dirty="0"/>
              <a:t>Does data distinguish between COVID and the Flu/Pneumonia? Medically similar.</a:t>
            </a:r>
          </a:p>
          <a:p>
            <a:endParaRPr lang="en-US" dirty="0"/>
          </a:p>
          <a:p>
            <a:r>
              <a:rPr lang="en-US" dirty="0"/>
              <a:t>Hypothesis Testing Is Needed</a:t>
            </a:r>
          </a:p>
        </p:txBody>
      </p:sp>
    </p:spTree>
    <p:extLst>
      <p:ext uri="{BB962C8B-B14F-4D97-AF65-F5344CB8AC3E}">
        <p14:creationId xmlns:p14="http://schemas.microsoft.com/office/powerpoint/2010/main" val="291570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172E2-3606-4802-83D4-33FB25B9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76" y="587829"/>
            <a:ext cx="7323128" cy="6136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F193F-8F73-4A85-A418-75C1311C6DD9}"/>
              </a:ext>
            </a:extLst>
          </p:cNvPr>
          <p:cNvSpPr txBox="1"/>
          <p:nvPr/>
        </p:nvSpPr>
        <p:spPr>
          <a:xfrm>
            <a:off x="2643673" y="218497"/>
            <a:ext cx="69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Elements of the Wisconsin Recovery Plan</a:t>
            </a:r>
          </a:p>
        </p:txBody>
      </p:sp>
    </p:spTree>
    <p:extLst>
      <p:ext uri="{BB962C8B-B14F-4D97-AF65-F5344CB8AC3E}">
        <p14:creationId xmlns:p14="http://schemas.microsoft.com/office/powerpoint/2010/main" val="349947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5214D-E13C-4F06-B463-37D325B7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390525"/>
            <a:ext cx="73342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29E932-0D3E-4052-B566-F21D20EDDBC8}"/>
              </a:ext>
            </a:extLst>
          </p:cNvPr>
          <p:cNvSpPr/>
          <p:nvPr/>
        </p:nvSpPr>
        <p:spPr>
          <a:xfrm>
            <a:off x="4622826" y="880433"/>
            <a:ext cx="2994211" cy="129350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0F862-35A7-4C6A-8AC3-3D2E346C8A7F}"/>
              </a:ext>
            </a:extLst>
          </p:cNvPr>
          <p:cNvSpPr/>
          <p:nvPr/>
        </p:nvSpPr>
        <p:spPr>
          <a:xfrm>
            <a:off x="8189406" y="4366743"/>
            <a:ext cx="2805953" cy="12893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AA94CF-8D24-4A2D-BC9E-12ADB25F487A}"/>
              </a:ext>
            </a:extLst>
          </p:cNvPr>
          <p:cNvSpPr/>
          <p:nvPr/>
        </p:nvSpPr>
        <p:spPr>
          <a:xfrm>
            <a:off x="3782671" y="4415367"/>
            <a:ext cx="2920545" cy="12744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7EF3-347A-4B06-96E8-0A04A1433C8D}"/>
              </a:ext>
            </a:extLst>
          </p:cNvPr>
          <p:cNvSpPr txBox="1"/>
          <p:nvPr/>
        </p:nvSpPr>
        <p:spPr>
          <a:xfrm>
            <a:off x="4611492" y="1187925"/>
            <a:ext cx="2994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Multiple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Hypotheses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AEF49-5035-4762-A0A9-1DEF369A24CA}"/>
              </a:ext>
            </a:extLst>
          </p:cNvPr>
          <p:cNvSpPr txBox="1"/>
          <p:nvPr/>
        </p:nvSpPr>
        <p:spPr>
          <a:xfrm>
            <a:off x="3384309" y="3341756"/>
            <a:ext cx="146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Question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1B583A0-4BB0-4217-8814-985C3A8FB0A9}"/>
              </a:ext>
            </a:extLst>
          </p:cNvPr>
          <p:cNvSpPr/>
          <p:nvPr/>
        </p:nvSpPr>
        <p:spPr>
          <a:xfrm rot="2653421">
            <a:off x="3569980" y="1718399"/>
            <a:ext cx="946835" cy="1451763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CE8DC-42E5-4530-9D97-41543061EE54}"/>
              </a:ext>
            </a:extLst>
          </p:cNvPr>
          <p:cNvSpPr txBox="1"/>
          <p:nvPr/>
        </p:nvSpPr>
        <p:spPr>
          <a:xfrm rot="18780206">
            <a:off x="2518026" y="2167159"/>
            <a:ext cx="294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Explanatory</a:t>
            </a:r>
          </a:p>
          <a:p>
            <a:pPr algn="ctr"/>
            <a:r>
              <a:rPr lang="en-US" sz="1600" dirty="0"/>
              <a:t>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6FF3A-37F3-466D-9898-777C98DC5698}"/>
              </a:ext>
            </a:extLst>
          </p:cNvPr>
          <p:cNvSpPr txBox="1"/>
          <p:nvPr/>
        </p:nvSpPr>
        <p:spPr>
          <a:xfrm>
            <a:off x="2214369" y="1468332"/>
            <a:ext cx="225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Abductive </a:t>
            </a:r>
          </a:p>
          <a:p>
            <a:pPr algn="ctr"/>
            <a:r>
              <a:rPr lang="en-US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355CB5A-CBCA-4546-9213-E6D131A57FB0}"/>
              </a:ext>
            </a:extLst>
          </p:cNvPr>
          <p:cNvSpPr/>
          <p:nvPr/>
        </p:nvSpPr>
        <p:spPr>
          <a:xfrm rot="8538636">
            <a:off x="7582020" y="2162063"/>
            <a:ext cx="946835" cy="2127610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E0771-B9F5-4346-843D-52066EFB73B2}"/>
              </a:ext>
            </a:extLst>
          </p:cNvPr>
          <p:cNvSpPr txBox="1"/>
          <p:nvPr/>
        </p:nvSpPr>
        <p:spPr>
          <a:xfrm>
            <a:off x="5900778" y="2848586"/>
            <a:ext cx="225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Deductive </a:t>
            </a:r>
          </a:p>
          <a:p>
            <a:pPr algn="ctr"/>
            <a:r>
              <a:rPr lang="en-US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264E-8336-492B-99EB-65222B3D1C91}"/>
              </a:ext>
            </a:extLst>
          </p:cNvPr>
          <p:cNvSpPr txBox="1"/>
          <p:nvPr/>
        </p:nvSpPr>
        <p:spPr>
          <a:xfrm>
            <a:off x="572646" y="-2573"/>
            <a:ext cx="11411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Peirce’s Trichotomy of the Scientific Method </a:t>
            </a:r>
          </a:p>
          <a:p>
            <a:pPr algn="ctr"/>
            <a:r>
              <a:rPr lang="en-US" sz="2800" dirty="0"/>
              <a:t>As Self-Correcting Cycles Leading to the “Truth”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4BAFE-92FC-4620-BE07-104E7E34BD6F}"/>
              </a:ext>
            </a:extLst>
          </p:cNvPr>
          <p:cNvSpPr txBox="1"/>
          <p:nvPr/>
        </p:nvSpPr>
        <p:spPr>
          <a:xfrm rot="3175636">
            <a:off x="6470333" y="2771893"/>
            <a:ext cx="294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What Must </a:t>
            </a:r>
          </a:p>
          <a:p>
            <a:pPr algn="ctr"/>
            <a:r>
              <a:rPr lang="en-US" sz="1600" dirty="0"/>
              <a:t>Happen If True?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5D4FE-48C3-4588-84B3-62A5808BC84A}"/>
              </a:ext>
            </a:extLst>
          </p:cNvPr>
          <p:cNvSpPr txBox="1"/>
          <p:nvPr/>
        </p:nvSpPr>
        <p:spPr>
          <a:xfrm>
            <a:off x="8912510" y="1903179"/>
            <a:ext cx="3199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Testable Conclusions About Other Phenomenon That Must Be Reached For Each Hypothesis if True?</a:t>
            </a:r>
          </a:p>
          <a:p>
            <a:endParaRPr lang="en-US" dirty="0"/>
          </a:p>
          <a:p>
            <a:r>
              <a:rPr lang="en-US" dirty="0"/>
              <a:t>Controlled Experiments Statistical Not Practical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88B77-AC17-4BCB-9F4D-796D9C785E79}"/>
              </a:ext>
            </a:extLst>
          </p:cNvPr>
          <p:cNvSpPr txBox="1"/>
          <p:nvPr/>
        </p:nvSpPr>
        <p:spPr>
          <a:xfrm>
            <a:off x="7800648" y="4555858"/>
            <a:ext cx="3636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Elimination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of False Hypotheses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(retroduction)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0721A0-E439-4CA7-B123-2C54EA86B979}"/>
              </a:ext>
            </a:extLst>
          </p:cNvPr>
          <p:cNvSpPr txBox="1"/>
          <p:nvPr/>
        </p:nvSpPr>
        <p:spPr>
          <a:xfrm>
            <a:off x="4074305" y="4662067"/>
            <a:ext cx="236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Sufficient  Accuracy Reached to Take Action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5D535-582C-49B6-8FE4-5C33613CE95F}"/>
              </a:ext>
            </a:extLst>
          </p:cNvPr>
          <p:cNvSpPr txBox="1"/>
          <p:nvPr/>
        </p:nvSpPr>
        <p:spPr>
          <a:xfrm>
            <a:off x="5362412" y="5697186"/>
            <a:ext cx="225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Inductive </a:t>
            </a:r>
          </a:p>
          <a:p>
            <a:pPr algn="ctr"/>
            <a:r>
              <a:rPr lang="en-US" i="1" dirty="0">
                <a:solidFill>
                  <a:srgbClr val="0070C0"/>
                </a:solidFill>
              </a:rPr>
              <a:t>Reasoning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C1A416-B474-4DD7-9D9A-6C18824F9C55}"/>
              </a:ext>
            </a:extLst>
          </p:cNvPr>
          <p:cNvSpPr txBox="1"/>
          <p:nvPr/>
        </p:nvSpPr>
        <p:spPr>
          <a:xfrm>
            <a:off x="3087220" y="6100988"/>
            <a:ext cx="2191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Economics Plays a Role in Sufficiency Decision.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BD4346-2116-4FFA-8C15-B821C4EF0399}"/>
              </a:ext>
            </a:extLst>
          </p:cNvPr>
          <p:cNvCxnSpPr>
            <a:cxnSpLocks/>
          </p:cNvCxnSpPr>
          <p:nvPr/>
        </p:nvCxnSpPr>
        <p:spPr>
          <a:xfrm flipV="1">
            <a:off x="3720866" y="5815383"/>
            <a:ext cx="304168" cy="28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DB10C-6874-429A-9EB5-D0BDA6BFD7B0}"/>
              </a:ext>
            </a:extLst>
          </p:cNvPr>
          <p:cNvSpPr txBox="1"/>
          <p:nvPr/>
        </p:nvSpPr>
        <p:spPr>
          <a:xfrm>
            <a:off x="3330853" y="3062153"/>
            <a:ext cx="214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Begin Research</a:t>
            </a: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54CBEA6A-8242-4CE4-9ADF-607096B641F8}"/>
              </a:ext>
            </a:extLst>
          </p:cNvPr>
          <p:cNvSpPr/>
          <p:nvPr/>
        </p:nvSpPr>
        <p:spPr>
          <a:xfrm rot="16200000">
            <a:off x="6950543" y="4326705"/>
            <a:ext cx="946835" cy="1451763"/>
          </a:xfrm>
          <a:prstGeom prst="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BDDB9F-BC7F-4458-BF0F-38FAB07B335F}"/>
              </a:ext>
            </a:extLst>
          </p:cNvPr>
          <p:cNvSpPr txBox="1"/>
          <p:nvPr/>
        </p:nvSpPr>
        <p:spPr>
          <a:xfrm>
            <a:off x="6128978" y="4757904"/>
            <a:ext cx="2805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Predictive </a:t>
            </a:r>
          </a:p>
          <a:p>
            <a:pPr algn="ctr"/>
            <a:r>
              <a:rPr lang="en-US" sz="1600" dirty="0"/>
              <a:t>Models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28566-635D-4E22-8CA8-46353A0E4882}"/>
              </a:ext>
            </a:extLst>
          </p:cNvPr>
          <p:cNvSpPr txBox="1"/>
          <p:nvPr/>
        </p:nvSpPr>
        <p:spPr>
          <a:xfrm>
            <a:off x="6923736" y="5649659"/>
            <a:ext cx="146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Assess Accuracy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07A1404-276E-463E-AF32-6CC39A8B190A}"/>
              </a:ext>
            </a:extLst>
          </p:cNvPr>
          <p:cNvSpPr/>
          <p:nvPr/>
        </p:nvSpPr>
        <p:spPr>
          <a:xfrm>
            <a:off x="316212" y="3225868"/>
            <a:ext cx="2920545" cy="12744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A153FEA-8ED1-47CB-B8C8-351935CC139B}"/>
              </a:ext>
            </a:extLst>
          </p:cNvPr>
          <p:cNvSpPr/>
          <p:nvPr/>
        </p:nvSpPr>
        <p:spPr>
          <a:xfrm flipH="1">
            <a:off x="1570939" y="4542549"/>
            <a:ext cx="2191949" cy="983455"/>
          </a:xfrm>
          <a:prstGeom prst="bentUp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E223AE-7625-4688-A0C8-978DAA6794A8}"/>
              </a:ext>
            </a:extLst>
          </p:cNvPr>
          <p:cNvSpPr txBox="1"/>
          <p:nvPr/>
        </p:nvSpPr>
        <p:spPr>
          <a:xfrm>
            <a:off x="1724809" y="5205002"/>
            <a:ext cx="193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Actions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51CCC8-4C1B-4348-AA58-747E9030A4EC}"/>
              </a:ext>
            </a:extLst>
          </p:cNvPr>
          <p:cNvSpPr txBox="1"/>
          <p:nvPr/>
        </p:nvSpPr>
        <p:spPr>
          <a:xfrm>
            <a:off x="541368" y="3410244"/>
            <a:ext cx="2366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Assess Results of Application and Adjust Hypotheses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D3247A-9C82-456B-BD4E-3DB8ED268BD0}"/>
              </a:ext>
            </a:extLst>
          </p:cNvPr>
          <p:cNvGrpSpPr/>
          <p:nvPr/>
        </p:nvGrpSpPr>
        <p:grpSpPr>
          <a:xfrm>
            <a:off x="308683" y="1858804"/>
            <a:ext cx="3301378" cy="1200329"/>
            <a:chOff x="172230" y="2033927"/>
            <a:chExt cx="3301378" cy="1200329"/>
          </a:xfrm>
        </p:grpSpPr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AA32D6B8-9C53-4C24-94A8-DB75A7FBC909}"/>
                </a:ext>
              </a:extLst>
            </p:cNvPr>
            <p:cNvSpPr/>
            <p:nvPr/>
          </p:nvSpPr>
          <p:spPr>
            <a:xfrm>
              <a:off x="1618903" y="2340815"/>
              <a:ext cx="761742" cy="886705"/>
            </a:xfrm>
            <a:prstGeom prst="ben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308085-6B94-498F-B8C4-105F80A3D24F}"/>
                </a:ext>
              </a:extLst>
            </p:cNvPr>
            <p:cNvSpPr txBox="1"/>
            <p:nvPr/>
          </p:nvSpPr>
          <p:spPr>
            <a:xfrm>
              <a:off x="172230" y="2033927"/>
              <a:ext cx="14657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Begin Next Cycle with Convergence on “Truth”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D56446E-6931-42EC-B524-CA9B31F1A003}"/>
                </a:ext>
              </a:extLst>
            </p:cNvPr>
            <p:cNvSpPr/>
            <p:nvPr/>
          </p:nvSpPr>
          <p:spPr>
            <a:xfrm>
              <a:off x="2476349" y="2313069"/>
              <a:ext cx="868065" cy="47414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900320-A2EE-4DBB-8110-DFEDDF8DFAA6}"/>
                </a:ext>
              </a:extLst>
            </p:cNvPr>
            <p:cNvSpPr txBox="1"/>
            <p:nvPr/>
          </p:nvSpPr>
          <p:spPr>
            <a:xfrm>
              <a:off x="2342889" y="2386676"/>
              <a:ext cx="1130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Experience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428B37-99AB-4CE5-92E3-43C9D938F00F}"/>
              </a:ext>
            </a:extLst>
          </p:cNvPr>
          <p:cNvSpPr txBox="1"/>
          <p:nvPr/>
        </p:nvSpPr>
        <p:spPr>
          <a:xfrm>
            <a:off x="8912510" y="1311965"/>
            <a:ext cx="299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K. Popper</a:t>
            </a:r>
          </a:p>
        </p:txBody>
      </p:sp>
    </p:spTree>
    <p:extLst>
      <p:ext uri="{BB962C8B-B14F-4D97-AF65-F5344CB8AC3E}">
        <p14:creationId xmlns:p14="http://schemas.microsoft.com/office/powerpoint/2010/main" val="38155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514EC6-2FC2-4774-860D-71FD99FF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35" y="0"/>
            <a:ext cx="11521283" cy="2676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D061E-0447-4BC8-AAD8-0A538EDC2E20}"/>
              </a:ext>
            </a:extLst>
          </p:cNvPr>
          <p:cNvCxnSpPr/>
          <p:nvPr/>
        </p:nvCxnSpPr>
        <p:spPr>
          <a:xfrm flipV="1">
            <a:off x="6457249" y="3316406"/>
            <a:ext cx="2838734" cy="264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B73BBB-7FFC-469B-AFEA-108CEE453A9B}"/>
              </a:ext>
            </a:extLst>
          </p:cNvPr>
          <p:cNvSpPr txBox="1"/>
          <p:nvPr/>
        </p:nvSpPr>
        <p:spPr>
          <a:xfrm rot="18901745">
            <a:off x="7146989" y="3557650"/>
            <a:ext cx="206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Excel Workbooks to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2F926-C890-46AB-B621-80E58F4CFCD8}"/>
              </a:ext>
            </a:extLst>
          </p:cNvPr>
          <p:cNvSpPr txBox="1"/>
          <p:nvPr/>
        </p:nvSpPr>
        <p:spPr>
          <a:xfrm>
            <a:off x="1631089" y="16620"/>
            <a:ext cx="1034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Once the ML Model is Progressively Proven In Value, It is Deployed With Increasing Investment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658646-4773-4F34-8018-084BA190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7" y="2772953"/>
            <a:ext cx="2009878" cy="3734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F9CDE-203C-480D-A2C6-A3598251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22" y="2706699"/>
            <a:ext cx="2009878" cy="3734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17A1D-0230-4DB2-A005-CD4E9377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96" y="2641064"/>
            <a:ext cx="2009878" cy="37345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10E91-FF36-4E25-B400-C2470AEE23C9}"/>
              </a:ext>
            </a:extLst>
          </p:cNvPr>
          <p:cNvCxnSpPr>
            <a:cxnSpLocks/>
          </p:cNvCxnSpPr>
          <p:nvPr/>
        </p:nvCxnSpPr>
        <p:spPr>
          <a:xfrm flipV="1">
            <a:off x="3114961" y="3316406"/>
            <a:ext cx="2466973" cy="2350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629EAC-25E3-4256-8734-B8A1E9C521BA}"/>
              </a:ext>
            </a:extLst>
          </p:cNvPr>
          <p:cNvSpPr txBox="1"/>
          <p:nvPr/>
        </p:nvSpPr>
        <p:spPr>
          <a:xfrm>
            <a:off x="455635" y="4918816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First POC Prototype</a:t>
            </a:r>
          </a:p>
          <a:p>
            <a:pPr algn="ctr"/>
            <a:r>
              <a:rPr lang="en-US" sz="1600" dirty="0"/>
              <a:t>User Desktop Only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C6143-C57C-4A5C-B1F7-89529F385998}"/>
              </a:ext>
            </a:extLst>
          </p:cNvPr>
          <p:cNvCxnSpPr>
            <a:cxnSpLocks/>
          </p:cNvCxnSpPr>
          <p:nvPr/>
        </p:nvCxnSpPr>
        <p:spPr>
          <a:xfrm flipV="1">
            <a:off x="10654631" y="4389120"/>
            <a:ext cx="1322286" cy="1462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7EE9D9-0D31-45A1-B170-77CBBD7B96B0}"/>
              </a:ext>
            </a:extLst>
          </p:cNvPr>
          <p:cNvSpPr txBox="1"/>
          <p:nvPr/>
        </p:nvSpPr>
        <p:spPr>
          <a:xfrm rot="18901745">
            <a:off x="10886583" y="3389078"/>
            <a:ext cx="156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to Server or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ADB2F-5C9C-44CF-96A4-17CF2BABC6B7}"/>
              </a:ext>
            </a:extLst>
          </p:cNvPr>
          <p:cNvSpPr txBox="1"/>
          <p:nvPr/>
        </p:nvSpPr>
        <p:spPr>
          <a:xfrm>
            <a:off x="1507244" y="6419657"/>
            <a:ext cx="24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34B6-5099-421D-A6EE-9EE05B4F5BFC}"/>
              </a:ext>
            </a:extLst>
          </p:cNvPr>
          <p:cNvSpPr txBox="1"/>
          <p:nvPr/>
        </p:nvSpPr>
        <p:spPr>
          <a:xfrm>
            <a:off x="4660479" y="6188911"/>
            <a:ext cx="447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dirty="0">
                <a:solidFill>
                  <a:srgbClr val="FF0000"/>
                </a:solidFill>
              </a:rPr>
              <a:t>Decision Making In a Function/Process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7AA60-25FB-47D6-A90A-2B3E1150C8BD}"/>
              </a:ext>
            </a:extLst>
          </p:cNvPr>
          <p:cNvSpPr txBox="1"/>
          <p:nvPr/>
        </p:nvSpPr>
        <p:spPr>
          <a:xfrm>
            <a:off x="8864375" y="6184358"/>
            <a:ext cx="447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 From Better </a:t>
            </a:r>
          </a:p>
          <a:p>
            <a:r>
              <a:rPr lang="en-US" dirty="0">
                <a:solidFill>
                  <a:srgbClr val="FF0000"/>
                </a:solidFill>
              </a:rPr>
              <a:t>Decision Making En Masse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B7E95-1DF2-46DE-B5C6-7993730BDABC}"/>
              </a:ext>
            </a:extLst>
          </p:cNvPr>
          <p:cNvSpPr txBox="1"/>
          <p:nvPr/>
        </p:nvSpPr>
        <p:spPr>
          <a:xfrm>
            <a:off x="4153187" y="4850199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Iteration</a:t>
            </a:r>
          </a:p>
          <a:p>
            <a:pPr algn="ctr"/>
            <a:r>
              <a:rPr lang="en-US" sz="1600" dirty="0"/>
              <a:t>Modeling at Desktop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4ADE8-A781-4D39-B754-EC7A6A6F5390}"/>
              </a:ext>
            </a:extLst>
          </p:cNvPr>
          <p:cNvSpPr txBox="1"/>
          <p:nvPr/>
        </p:nvSpPr>
        <p:spPr>
          <a:xfrm>
            <a:off x="8609982" y="4772964"/>
            <a:ext cx="121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Third Iteration</a:t>
            </a:r>
          </a:p>
          <a:p>
            <a:pPr algn="ctr"/>
            <a:r>
              <a:rPr lang="en-US" sz="1600" dirty="0"/>
              <a:t>Modeling at Desktop or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075E1-A9C2-42B4-96ED-E864003BF54D}"/>
              </a:ext>
            </a:extLst>
          </p:cNvPr>
          <p:cNvSpPr txBox="1"/>
          <p:nvPr/>
        </p:nvSpPr>
        <p:spPr>
          <a:xfrm>
            <a:off x="6966659" y="2659690"/>
            <a:ext cx="207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Necessarily the Same Model Deployed</a:t>
            </a:r>
          </a:p>
        </p:txBody>
      </p:sp>
    </p:spTree>
    <p:extLst>
      <p:ext uri="{BB962C8B-B14F-4D97-AF65-F5344CB8AC3E}">
        <p14:creationId xmlns:p14="http://schemas.microsoft.com/office/powerpoint/2010/main" val="153499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97CA1-3B7E-452E-8D1E-E9302A22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29" y="1207577"/>
            <a:ext cx="9716342" cy="444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086F2-A354-4D9D-BF9E-002E13098815}"/>
              </a:ext>
            </a:extLst>
          </p:cNvPr>
          <p:cNvSpPr txBox="1"/>
          <p:nvPr/>
        </p:nvSpPr>
        <p:spPr>
          <a:xfrm>
            <a:off x="2057400" y="188843"/>
            <a:ext cx="874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Popper Chapter 1</a:t>
            </a:r>
          </a:p>
        </p:txBody>
      </p:sp>
    </p:spTree>
    <p:extLst>
      <p:ext uri="{BB962C8B-B14F-4D97-AF65-F5344CB8AC3E}">
        <p14:creationId xmlns:p14="http://schemas.microsoft.com/office/powerpoint/2010/main" val="269155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13A04-9D16-4CEC-BFAF-CCCB4636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68" y="1441173"/>
            <a:ext cx="8786365" cy="4702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D1271-6A36-46F3-A7DD-B4500C6E93F8}"/>
              </a:ext>
            </a:extLst>
          </p:cNvPr>
          <p:cNvSpPr txBox="1"/>
          <p:nvPr/>
        </p:nvSpPr>
        <p:spPr>
          <a:xfrm>
            <a:off x="2057400" y="188843"/>
            <a:ext cx="874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Popper Chapter 2 Continued</a:t>
            </a:r>
          </a:p>
        </p:txBody>
      </p:sp>
    </p:spTree>
    <p:extLst>
      <p:ext uri="{BB962C8B-B14F-4D97-AF65-F5344CB8AC3E}">
        <p14:creationId xmlns:p14="http://schemas.microsoft.com/office/powerpoint/2010/main" val="50043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8FCF6-3A71-4EFF-BD50-27FDCF29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20039"/>
            <a:ext cx="9144000" cy="4217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A37E9-3F60-450F-B9F1-86116971CA91}"/>
              </a:ext>
            </a:extLst>
          </p:cNvPr>
          <p:cNvSpPr txBox="1"/>
          <p:nvPr/>
        </p:nvSpPr>
        <p:spPr>
          <a:xfrm>
            <a:off x="3215680" y="3733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Sets Available From States Merged With Census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71550-1938-4330-AA18-53ED49C517A0}"/>
              </a:ext>
            </a:extLst>
          </p:cNvPr>
          <p:cNvSpPr txBox="1"/>
          <p:nvPr/>
        </p:nvSpPr>
        <p:spPr>
          <a:xfrm>
            <a:off x="3503712" y="573325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Example: Wisconsin Starter Data Set</a:t>
            </a:r>
          </a:p>
        </p:txBody>
      </p:sp>
    </p:spTree>
    <p:extLst>
      <p:ext uri="{BB962C8B-B14F-4D97-AF65-F5344CB8AC3E}">
        <p14:creationId xmlns:p14="http://schemas.microsoft.com/office/powerpoint/2010/main" val="139480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F683DB-EEFC-44D7-A75B-D6D9F3F4370E}"/>
              </a:ext>
            </a:extLst>
          </p:cNvPr>
          <p:cNvCxnSpPr/>
          <p:nvPr/>
        </p:nvCxnSpPr>
        <p:spPr>
          <a:xfrm flipV="1">
            <a:off x="2366790" y="1774404"/>
            <a:ext cx="0" cy="1654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1DA948-265F-4A7F-8EA4-0531B5B0BDB0}"/>
              </a:ext>
            </a:extLst>
          </p:cNvPr>
          <p:cNvCxnSpPr>
            <a:cxnSpLocks/>
          </p:cNvCxnSpPr>
          <p:nvPr/>
        </p:nvCxnSpPr>
        <p:spPr>
          <a:xfrm flipV="1">
            <a:off x="2366791" y="3429001"/>
            <a:ext cx="1850834" cy="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70A7B3-4B44-4CA5-9FC9-09E80DBB1EBD}"/>
              </a:ext>
            </a:extLst>
          </p:cNvPr>
          <p:cNvSpPr txBox="1"/>
          <p:nvPr/>
        </p:nvSpPr>
        <p:spPr>
          <a:xfrm>
            <a:off x="1697516" y="1774404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1726-975D-4DB0-9F17-2C193B6E6609}"/>
              </a:ext>
            </a:extLst>
          </p:cNvPr>
          <p:cNvSpPr txBox="1"/>
          <p:nvPr/>
        </p:nvSpPr>
        <p:spPr>
          <a:xfrm>
            <a:off x="3982140" y="3524709"/>
            <a:ext cx="12873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3A3E8-A98D-427A-80D8-82FE330ECB31}"/>
              </a:ext>
            </a:extLst>
          </p:cNvPr>
          <p:cNvSpPr txBox="1"/>
          <p:nvPr/>
        </p:nvSpPr>
        <p:spPr>
          <a:xfrm>
            <a:off x="1697516" y="2324703"/>
            <a:ext cx="784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Average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B13ED5-2904-47D7-A66F-E652F266A1D1}"/>
              </a:ext>
            </a:extLst>
          </p:cNvPr>
          <p:cNvCxnSpPr/>
          <p:nvPr/>
        </p:nvCxnSpPr>
        <p:spPr>
          <a:xfrm>
            <a:off x="2366791" y="2463203"/>
            <a:ext cx="1925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37A402D-4601-4056-819D-D8DE47E92B32}"/>
              </a:ext>
            </a:extLst>
          </p:cNvPr>
          <p:cNvSpPr/>
          <p:nvPr/>
        </p:nvSpPr>
        <p:spPr>
          <a:xfrm>
            <a:off x="2565098" y="214622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B8E947-CE1E-473B-92F9-62F2B29B456D}"/>
              </a:ext>
            </a:extLst>
          </p:cNvPr>
          <p:cNvSpPr/>
          <p:nvPr/>
        </p:nvSpPr>
        <p:spPr>
          <a:xfrm>
            <a:off x="3714982" y="1398259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B60D7-B26A-44D2-86B3-EDB510E5EEC9}"/>
              </a:ext>
            </a:extLst>
          </p:cNvPr>
          <p:cNvSpPr/>
          <p:nvPr/>
        </p:nvSpPr>
        <p:spPr>
          <a:xfrm>
            <a:off x="3907776" y="1937775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104E08-FE16-4D7E-9FF6-3E91BFD5DDEB}"/>
              </a:ext>
            </a:extLst>
          </p:cNvPr>
          <p:cNvSpPr/>
          <p:nvPr/>
        </p:nvSpPr>
        <p:spPr>
          <a:xfrm>
            <a:off x="3263285" y="213629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C25AF2-E41F-4106-87A6-72803381A20C}"/>
              </a:ext>
            </a:extLst>
          </p:cNvPr>
          <p:cNvSpPr/>
          <p:nvPr/>
        </p:nvSpPr>
        <p:spPr>
          <a:xfrm>
            <a:off x="2507255" y="265127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0E5B2E-006F-49A0-812E-6945A61F3E35}"/>
              </a:ext>
            </a:extLst>
          </p:cNvPr>
          <p:cNvSpPr/>
          <p:nvPr/>
        </p:nvSpPr>
        <p:spPr>
          <a:xfrm>
            <a:off x="2887337" y="2978986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5DE7E3-A440-4833-90BF-230AF53ED0E0}"/>
              </a:ext>
            </a:extLst>
          </p:cNvPr>
          <p:cNvSpPr/>
          <p:nvPr/>
        </p:nvSpPr>
        <p:spPr>
          <a:xfrm>
            <a:off x="3557992" y="2618227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BBC24-760C-41BA-80FB-7C848767C88F}"/>
              </a:ext>
            </a:extLst>
          </p:cNvPr>
          <p:cNvSpPr/>
          <p:nvPr/>
        </p:nvSpPr>
        <p:spPr>
          <a:xfrm>
            <a:off x="3036065" y="2601702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0BA4F9-B5D9-4281-A07A-407A6ABE7193}"/>
              </a:ext>
            </a:extLst>
          </p:cNvPr>
          <p:cNvCxnSpPr/>
          <p:nvPr/>
        </p:nvCxnSpPr>
        <p:spPr>
          <a:xfrm>
            <a:off x="2713826" y="2324703"/>
            <a:ext cx="0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21E91B-A7E0-4579-BE0E-1A15F2935D2D}"/>
              </a:ext>
            </a:extLst>
          </p:cNvPr>
          <p:cNvCxnSpPr/>
          <p:nvPr/>
        </p:nvCxnSpPr>
        <p:spPr>
          <a:xfrm flipV="1">
            <a:off x="2961701" y="2463204"/>
            <a:ext cx="0" cy="20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467B8D-88C7-4709-AE9E-0D492CC06BE2}"/>
              </a:ext>
            </a:extLst>
          </p:cNvPr>
          <p:cNvSpPr txBox="1"/>
          <p:nvPr/>
        </p:nvSpPr>
        <p:spPr>
          <a:xfrm>
            <a:off x="5506599" y="1121655"/>
            <a:ext cx="15437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</a:t>
            </a:r>
            <a:r>
              <a:rPr lang="en-US" sz="1350" baseline="30000" dirty="0"/>
              <a:t>2 </a:t>
            </a:r>
            <a:r>
              <a:rPr lang="en-US" sz="1350" dirty="0"/>
              <a:t>= 1-RSS/TSS</a:t>
            </a:r>
            <a:endParaRPr lang="en-US" sz="1350" baseline="30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CC9E73-7EF7-4143-9577-CA4FA8CF5BCD}"/>
              </a:ext>
            </a:extLst>
          </p:cNvPr>
          <p:cNvCxnSpPr/>
          <p:nvPr/>
        </p:nvCxnSpPr>
        <p:spPr>
          <a:xfrm flipV="1">
            <a:off x="6587629" y="1869425"/>
            <a:ext cx="0" cy="1654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ED2CDA-9C68-4D30-8426-B88C0888EB85}"/>
              </a:ext>
            </a:extLst>
          </p:cNvPr>
          <p:cNvCxnSpPr>
            <a:cxnSpLocks/>
          </p:cNvCxnSpPr>
          <p:nvPr/>
        </p:nvCxnSpPr>
        <p:spPr>
          <a:xfrm flipV="1">
            <a:off x="6587629" y="3524021"/>
            <a:ext cx="1850834" cy="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6357A1-AA81-44A6-92E4-0B64F805F45D}"/>
              </a:ext>
            </a:extLst>
          </p:cNvPr>
          <p:cNvSpPr txBox="1"/>
          <p:nvPr/>
        </p:nvSpPr>
        <p:spPr>
          <a:xfrm>
            <a:off x="5918355" y="1869425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34AB21-415D-448C-8D40-0648C4E02C7E}"/>
              </a:ext>
            </a:extLst>
          </p:cNvPr>
          <p:cNvSpPr txBox="1"/>
          <p:nvPr/>
        </p:nvSpPr>
        <p:spPr>
          <a:xfrm>
            <a:off x="8202979" y="3619730"/>
            <a:ext cx="4709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FA6D3-A273-4BDD-AB40-797F445295D6}"/>
              </a:ext>
            </a:extLst>
          </p:cNvPr>
          <p:cNvSpPr txBox="1"/>
          <p:nvPr/>
        </p:nvSpPr>
        <p:spPr>
          <a:xfrm>
            <a:off x="5918354" y="2419724"/>
            <a:ext cx="784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Average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A2DBA5-7085-4766-B8BD-8FCA48E81720}"/>
              </a:ext>
            </a:extLst>
          </p:cNvPr>
          <p:cNvCxnSpPr>
            <a:cxnSpLocks/>
          </p:cNvCxnSpPr>
          <p:nvPr/>
        </p:nvCxnSpPr>
        <p:spPr>
          <a:xfrm flipV="1">
            <a:off x="6580744" y="1797755"/>
            <a:ext cx="1857721" cy="12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4D92D9A-EE3D-4E17-9399-CC4B99190DC5}"/>
              </a:ext>
            </a:extLst>
          </p:cNvPr>
          <p:cNvSpPr/>
          <p:nvPr/>
        </p:nvSpPr>
        <p:spPr>
          <a:xfrm>
            <a:off x="6785936" y="2241244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13DBB-53B0-4E99-8EB4-02773556CDFE}"/>
              </a:ext>
            </a:extLst>
          </p:cNvPr>
          <p:cNvSpPr/>
          <p:nvPr/>
        </p:nvSpPr>
        <p:spPr>
          <a:xfrm>
            <a:off x="7935821" y="1493280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AB554B-A310-49B7-BECD-125D3075C19A}"/>
              </a:ext>
            </a:extLst>
          </p:cNvPr>
          <p:cNvSpPr/>
          <p:nvPr/>
        </p:nvSpPr>
        <p:spPr>
          <a:xfrm>
            <a:off x="8128615" y="2032796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24A365-C300-40A5-94C8-2C035B5087FA}"/>
              </a:ext>
            </a:extLst>
          </p:cNvPr>
          <p:cNvSpPr/>
          <p:nvPr/>
        </p:nvSpPr>
        <p:spPr>
          <a:xfrm>
            <a:off x="7484124" y="2231315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519F42-D977-4B65-8AAD-B1C7AAA22979}"/>
              </a:ext>
            </a:extLst>
          </p:cNvPr>
          <p:cNvSpPr/>
          <p:nvPr/>
        </p:nvSpPr>
        <p:spPr>
          <a:xfrm>
            <a:off x="6728093" y="274629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968E4F-C16E-44EC-8AF5-907AF48A2166}"/>
              </a:ext>
            </a:extLst>
          </p:cNvPr>
          <p:cNvSpPr/>
          <p:nvPr/>
        </p:nvSpPr>
        <p:spPr>
          <a:xfrm>
            <a:off x="7108176" y="3074007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D77E79-91CB-4FB5-939F-24DCC42467C8}"/>
              </a:ext>
            </a:extLst>
          </p:cNvPr>
          <p:cNvSpPr/>
          <p:nvPr/>
        </p:nvSpPr>
        <p:spPr>
          <a:xfrm>
            <a:off x="7778831" y="2713248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D8A439-9856-4655-8073-E50CD75489FE}"/>
              </a:ext>
            </a:extLst>
          </p:cNvPr>
          <p:cNvSpPr/>
          <p:nvPr/>
        </p:nvSpPr>
        <p:spPr>
          <a:xfrm>
            <a:off x="7256904" y="2696723"/>
            <a:ext cx="148728" cy="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3575B8-F7B1-4E23-B466-00D0A075E918}"/>
              </a:ext>
            </a:extLst>
          </p:cNvPr>
          <p:cNvCxnSpPr>
            <a:cxnSpLocks/>
          </p:cNvCxnSpPr>
          <p:nvPr/>
        </p:nvCxnSpPr>
        <p:spPr>
          <a:xfrm>
            <a:off x="6876821" y="2478542"/>
            <a:ext cx="173512" cy="18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C2975-031E-4866-AE6F-3235F606BECE}"/>
              </a:ext>
            </a:extLst>
          </p:cNvPr>
          <p:cNvCxnSpPr>
            <a:cxnSpLocks/>
          </p:cNvCxnSpPr>
          <p:nvPr/>
        </p:nvCxnSpPr>
        <p:spPr>
          <a:xfrm flipH="1" flipV="1">
            <a:off x="7632853" y="2463203"/>
            <a:ext cx="218967" cy="19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FDCEB1-62D9-4938-B1DA-00D3C2C3B654}"/>
              </a:ext>
            </a:extLst>
          </p:cNvPr>
          <p:cNvSpPr txBox="1"/>
          <p:nvPr/>
        </p:nvSpPr>
        <p:spPr>
          <a:xfrm>
            <a:off x="1787033" y="3880157"/>
            <a:ext cx="66762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typical least squares cost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3B901-15C2-4FEA-B6CD-63BFE1CD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64" y="4107586"/>
            <a:ext cx="3786188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C221E-FBFF-4A6D-B2BE-D00E2355AB97}"/>
              </a:ext>
            </a:extLst>
          </p:cNvPr>
          <p:cNvSpPr txBox="1"/>
          <p:nvPr/>
        </p:nvSpPr>
        <p:spPr>
          <a:xfrm>
            <a:off x="2366790" y="188641"/>
            <a:ext cx="725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Modeling Provides Both Explanation and Prediction</a:t>
            </a:r>
          </a:p>
          <a:p>
            <a:pPr algn="ctr"/>
            <a:r>
              <a:rPr lang="en-US" sz="1800" dirty="0"/>
              <a:t>Explanation is Tied to Hypothesis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2FB85-7555-4D01-AC0D-2EBA503FA5E3}"/>
              </a:ext>
            </a:extLst>
          </p:cNvPr>
          <p:cNvSpPr txBox="1"/>
          <p:nvPr/>
        </p:nvSpPr>
        <p:spPr>
          <a:xfrm>
            <a:off x="9043009" y="1730387"/>
            <a:ext cx="127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1-RSS=ESS</a:t>
            </a:r>
          </a:p>
        </p:txBody>
      </p:sp>
    </p:spTree>
    <p:extLst>
      <p:ext uri="{BB962C8B-B14F-4D97-AF65-F5344CB8AC3E}">
        <p14:creationId xmlns:p14="http://schemas.microsoft.com/office/powerpoint/2010/main" val="29819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C6312-2D8A-4871-82D9-50D99057B313}"/>
              </a:ext>
            </a:extLst>
          </p:cNvPr>
          <p:cNvSpPr txBox="1"/>
          <p:nvPr/>
        </p:nvSpPr>
        <p:spPr>
          <a:xfrm>
            <a:off x="3023118" y="410547"/>
            <a:ext cx="6643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MAC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AE572-EBFE-4951-B0F2-CB1B2C257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8636" y="1118433"/>
            <a:ext cx="8640146" cy="48425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55F2A0-9862-4328-976D-B13FF5BA0552}"/>
              </a:ext>
            </a:extLst>
          </p:cNvPr>
          <p:cNvSpPr/>
          <p:nvPr/>
        </p:nvSpPr>
        <p:spPr>
          <a:xfrm>
            <a:off x="3023118" y="6262787"/>
            <a:ext cx="7464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https://info.salford-systems.com/january-tech-support-cases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FD00F-7F3D-4EEA-A923-187A0658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70035"/>
            <a:ext cx="9144000" cy="55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1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8D618-67DB-421B-80BE-5E5A31A5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4" y="557527"/>
            <a:ext cx="6740792" cy="1968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B173C4-14EC-4A98-B378-22BD40F0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75" y="3187641"/>
            <a:ext cx="706435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ADD33-4DFD-4B4A-BF96-09929E5B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30" y="2052735"/>
            <a:ext cx="8552067" cy="171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13D85-695A-4FA9-A038-991938D19921}"/>
              </a:ext>
            </a:extLst>
          </p:cNvPr>
          <p:cNvSpPr txBox="1"/>
          <p:nvPr/>
        </p:nvSpPr>
        <p:spPr>
          <a:xfrm>
            <a:off x="2313992" y="4422710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Other States Produce Similar Results?</a:t>
            </a:r>
          </a:p>
        </p:txBody>
      </p:sp>
    </p:spTree>
    <p:extLst>
      <p:ext uri="{BB962C8B-B14F-4D97-AF65-F5344CB8AC3E}">
        <p14:creationId xmlns:p14="http://schemas.microsoft.com/office/powerpoint/2010/main" val="415019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64D8B-D042-4FC3-BAA1-C2AD060A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9" y="1179921"/>
            <a:ext cx="7814155" cy="42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1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D0B75-A4C6-4111-810D-93334A47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71" y="1104698"/>
            <a:ext cx="850465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4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AE866-6A83-4C39-8860-CB68C918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754148"/>
            <a:ext cx="8108383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ACBAC-812C-4A25-BA6A-20456B08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550" y="1115828"/>
            <a:ext cx="8151179" cy="46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4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7E2C0-BEA4-4159-B464-A135861E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5" y="1451438"/>
            <a:ext cx="11423370" cy="3955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888B5B-5EAA-4520-9ACD-BC7AE16B135B}"/>
              </a:ext>
            </a:extLst>
          </p:cNvPr>
          <p:cNvSpPr txBox="1"/>
          <p:nvPr/>
        </p:nvSpPr>
        <p:spPr>
          <a:xfrm>
            <a:off x="1013791" y="655983"/>
            <a:ext cx="314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Added to Data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9685BD-305F-4B29-BA5E-A62F9D118392}"/>
              </a:ext>
            </a:extLst>
          </p:cNvPr>
          <p:cNvCxnSpPr/>
          <p:nvPr/>
        </p:nvCxnSpPr>
        <p:spPr>
          <a:xfrm flipH="1">
            <a:off x="1461052" y="944217"/>
            <a:ext cx="447261" cy="41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0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6CEB8-7D1E-489D-83A4-B9A515460295}"/>
              </a:ext>
            </a:extLst>
          </p:cNvPr>
          <p:cNvSpPr txBox="1"/>
          <p:nvPr/>
        </p:nvSpPr>
        <p:spPr>
          <a:xfrm>
            <a:off x="2780523" y="429209"/>
            <a:ext cx="6382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Adding Demographic Data (www.census.gov)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51043-3085-497F-B8A8-ADD3F193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36" y="1383316"/>
            <a:ext cx="8129239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4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2916C-498C-4B8D-A1FF-7FD5CC3F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003"/>
            <a:ext cx="12192000" cy="4443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1E7F7-7AF8-4772-9742-B406FB1951FA}"/>
              </a:ext>
            </a:extLst>
          </p:cNvPr>
          <p:cNvSpPr txBox="1"/>
          <p:nvPr/>
        </p:nvSpPr>
        <p:spPr>
          <a:xfrm>
            <a:off x="2323322" y="317241"/>
            <a:ext cx="669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Census Data</a:t>
            </a:r>
          </a:p>
        </p:txBody>
      </p:sp>
    </p:spTree>
    <p:extLst>
      <p:ext uri="{BB962C8B-B14F-4D97-AF65-F5344CB8AC3E}">
        <p14:creationId xmlns:p14="http://schemas.microsoft.com/office/powerpoint/2010/main" val="246841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51992-0875-4CA3-B126-BF1DD46B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75" y="0"/>
            <a:ext cx="610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13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9BEC1-D7ED-4A3A-99A2-E540C309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282"/>
            <a:ext cx="12192000" cy="5995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59E76-C136-4654-9D15-48D22FFE12D6}"/>
              </a:ext>
            </a:extLst>
          </p:cNvPr>
          <p:cNvSpPr txBox="1"/>
          <p:nvPr/>
        </p:nvSpPr>
        <p:spPr>
          <a:xfrm>
            <a:off x="2017643" y="234762"/>
            <a:ext cx="948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Joining Utilities Available in Tableau, MS Access, or </a:t>
            </a:r>
            <a:r>
              <a:rPr lang="en-US" dirty="0" err="1"/>
              <a:t>Rapidminer</a:t>
            </a:r>
            <a:r>
              <a:rPr lang="en-US" dirty="0"/>
              <a:t> (below)</a:t>
            </a:r>
          </a:p>
        </p:txBody>
      </p:sp>
    </p:spTree>
    <p:extLst>
      <p:ext uri="{BB962C8B-B14F-4D97-AF65-F5344CB8AC3E}">
        <p14:creationId xmlns:p14="http://schemas.microsoft.com/office/powerpoint/2010/main" val="26686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8CCF1-BC50-4A7B-8317-CCB380ED71B7}"/>
              </a:ext>
            </a:extLst>
          </p:cNvPr>
          <p:cNvSpPr txBox="1"/>
          <p:nvPr/>
        </p:nvSpPr>
        <p:spPr>
          <a:xfrm>
            <a:off x="2298440" y="2640564"/>
            <a:ext cx="7595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Assignment This Week Will Be To Take Your Project Through Phase 1 and Phase 2 of Crisp Life Cycle Methodology</a:t>
            </a:r>
          </a:p>
        </p:txBody>
      </p:sp>
    </p:spTree>
    <p:extLst>
      <p:ext uri="{BB962C8B-B14F-4D97-AF65-F5344CB8AC3E}">
        <p14:creationId xmlns:p14="http://schemas.microsoft.com/office/powerpoint/2010/main" val="3380323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F5E95-0AF8-4A7A-B6BB-8B37CCB27CA5}"/>
              </a:ext>
            </a:extLst>
          </p:cNvPr>
          <p:cNvSpPr txBox="1"/>
          <p:nvPr/>
        </p:nvSpPr>
        <p:spPr>
          <a:xfrm>
            <a:off x="636180" y="0"/>
            <a:ext cx="109196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General Path Seeker (GPS)—Regularized Logistic Regression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0D738-9FA3-4924-BA36-EDE3FDE8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45" y="705961"/>
            <a:ext cx="6961905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6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31D89-8E87-43BD-8825-CC000611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8" y="1322024"/>
            <a:ext cx="8848431" cy="4935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6BC18-0490-4C14-A01D-1F3F16318DFD}"/>
              </a:ext>
            </a:extLst>
          </p:cNvPr>
          <p:cNvSpPr txBox="1"/>
          <p:nvPr/>
        </p:nvSpPr>
        <p:spPr>
          <a:xfrm>
            <a:off x="1818651" y="592023"/>
            <a:ext cx="807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Dependency Plots of Treenets Are Highly Insightful</a:t>
            </a:r>
          </a:p>
        </p:txBody>
      </p:sp>
    </p:spTree>
    <p:extLst>
      <p:ext uri="{BB962C8B-B14F-4D97-AF65-F5344CB8AC3E}">
        <p14:creationId xmlns:p14="http://schemas.microsoft.com/office/powerpoint/2010/main" val="3902003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3CC64-C9B2-40F5-AB3A-51D6A479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62" y="0"/>
            <a:ext cx="6986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46150-A053-40B6-A1E3-9F2ED5D8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3" y="685800"/>
            <a:ext cx="1115655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8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238F7-96D1-424E-8CFD-036EFA59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636028"/>
            <a:ext cx="10859441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2B393-E36E-41A8-938A-07A63F73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47" y="2655503"/>
            <a:ext cx="6751905" cy="1546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2AF461-E67C-4C91-85CD-E8A4480DA692}"/>
              </a:ext>
            </a:extLst>
          </p:cNvPr>
          <p:cNvSpPr txBox="1"/>
          <p:nvPr/>
        </p:nvSpPr>
        <p:spPr>
          <a:xfrm>
            <a:off x="2720047" y="811763"/>
            <a:ext cx="627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86522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D66C3-D1F5-43EE-9673-183AC316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2" y="821094"/>
            <a:ext cx="10328071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74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2A8B4-8F38-4DED-89F2-6BEB8F21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36" y="415029"/>
            <a:ext cx="6538527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9FB25C47-D01C-4F7C-974C-F85330D528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267200" y="1295400"/>
            <a:ext cx="3962400" cy="1822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Project Initiation</a:t>
            </a:r>
          </a:p>
        </p:txBody>
      </p:sp>
    </p:spTree>
    <p:extLst>
      <p:ext uri="{BB962C8B-B14F-4D97-AF65-F5344CB8AC3E}">
        <p14:creationId xmlns:p14="http://schemas.microsoft.com/office/powerpoint/2010/main" val="1245456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7D90C-5ADB-46C4-9099-FE460568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700087"/>
            <a:ext cx="100012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8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44A01-C62C-4C0A-AF38-5BF15064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642"/>
            <a:ext cx="12192000" cy="45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97528-C330-4B6E-8F88-199591EC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28" y="79513"/>
            <a:ext cx="10001465" cy="67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81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CE394-DA77-4201-BA91-4420B3A0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17" y="3051314"/>
            <a:ext cx="10302226" cy="2643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09D7C-3DC1-4A7F-AE4D-DF0B7E0B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63" y="0"/>
            <a:ext cx="6248467" cy="3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36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>
            <a:extLst>
              <a:ext uri="{FF2B5EF4-FFF2-40B4-BE49-F238E27FC236}">
                <a16:creationId xmlns:a16="http://schemas.microsoft.com/office/drawing/2014/main" id="{F09BAD39-0B89-4143-B825-B9B2A8B0F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475" y="466726"/>
            <a:ext cx="695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8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latin typeface="Arial" panose="020B0604020202020204" pitchFamily="34" charset="0"/>
              </a:rPr>
              <a:t>Start With Business Case</a:t>
            </a:r>
          </a:p>
        </p:txBody>
      </p:sp>
      <p:sp>
        <p:nvSpPr>
          <p:cNvPr id="30723" name="TextBox 3">
            <a:extLst>
              <a:ext uri="{FF2B5EF4-FFF2-40B4-BE49-F238E27FC236}">
                <a16:creationId xmlns:a16="http://schemas.microsoft.com/office/drawing/2014/main" id="{2FCC09CC-7439-4465-8ED2-7079DD8AA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1385888"/>
            <a:ext cx="82804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8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Problem to be solved or opportunity to be captured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Compelling case to act NOW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Benefits must exceed costs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Risks to be considered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Alternatives to project</a:t>
            </a:r>
          </a:p>
        </p:txBody>
      </p:sp>
      <p:sp>
        <p:nvSpPr>
          <p:cNvPr id="30724" name="Cloud Callout 4">
            <a:extLst>
              <a:ext uri="{FF2B5EF4-FFF2-40B4-BE49-F238E27FC236}">
                <a16:creationId xmlns:a16="http://schemas.microsoft.com/office/drawing/2014/main" id="{72703A11-3BD2-45CA-992A-AD9CF62D3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4589463"/>
            <a:ext cx="3776663" cy="198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8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>
              <a:latin typeface="Arial" panose="020B0604020202020204" pitchFamily="34" charset="0"/>
            </a:endParaRPr>
          </a:p>
        </p:txBody>
      </p:sp>
      <p:sp>
        <p:nvSpPr>
          <p:cNvPr id="30725" name="TextBox 5">
            <a:extLst>
              <a:ext uri="{FF2B5EF4-FFF2-40B4-BE49-F238E27FC236}">
                <a16:creationId xmlns:a16="http://schemas.microsoft.com/office/drawing/2014/main" id="{2E504567-005C-4554-B795-B2FCAE6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9" y="4918076"/>
            <a:ext cx="35972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8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What are Value Props?</a:t>
            </a:r>
          </a:p>
        </p:txBody>
      </p:sp>
    </p:spTree>
    <p:extLst>
      <p:ext uri="{BB962C8B-B14F-4D97-AF65-F5344CB8AC3E}">
        <p14:creationId xmlns:p14="http://schemas.microsoft.com/office/powerpoint/2010/main" val="3289343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-Right Arrow 7"/>
          <p:cNvSpPr/>
          <p:nvPr/>
        </p:nvSpPr>
        <p:spPr>
          <a:xfrm>
            <a:off x="1828800" y="937567"/>
            <a:ext cx="4635500" cy="53340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2550" y="969547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Value Map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6477000" y="930868"/>
            <a:ext cx="4191000" cy="53340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34200" y="94693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Performance Map</a:t>
            </a:r>
          </a:p>
        </p:txBody>
      </p:sp>
      <p:sp>
        <p:nvSpPr>
          <p:cNvPr id="12" name="Oval 11"/>
          <p:cNvSpPr/>
          <p:nvPr/>
        </p:nvSpPr>
        <p:spPr>
          <a:xfrm>
            <a:off x="1797050" y="3251200"/>
            <a:ext cx="1066800" cy="1066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49450" y="3454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Value Drivers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22551" y="2260600"/>
            <a:ext cx="1044575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38450" y="3302000"/>
            <a:ext cx="88265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740150" y="1676400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90900" y="1763236"/>
            <a:ext cx="17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Improved Competitive</a:t>
            </a:r>
          </a:p>
          <a:p>
            <a:pPr algn="ctr"/>
            <a:r>
              <a:rPr lang="en-US" sz="1400" b="1" dirty="0"/>
              <a:t> Position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40150" y="2908300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67125" y="3103890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Operational Efficiencies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10000" y="4282420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33800" y="4343400"/>
            <a:ext cx="121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Revenue &amp; Margin Growth</a:t>
            </a: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2838450" y="3980190"/>
            <a:ext cx="895350" cy="732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879850" y="5638800"/>
            <a:ext cx="1066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10000" y="5834390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Customer Satisfaction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>
            <a:off x="2390776" y="4333220"/>
            <a:ext cx="1419225" cy="1762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43250" y="15785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68650" y="27871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24225" y="4114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35350" y="546505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06950" y="1852999"/>
            <a:ext cx="18351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19650" y="1763236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</a:t>
            </a:r>
          </a:p>
          <a:p>
            <a:r>
              <a:rPr lang="en-US" sz="1400" dirty="0"/>
              <a:t>Cycle Time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831246" y="3103890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806950" y="2235198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46650" y="2235200"/>
            <a:ext cx="4578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</a:t>
            </a:r>
          </a:p>
          <a:p>
            <a:r>
              <a:rPr lang="en-US" sz="1400" dirty="0"/>
              <a:t>Market </a:t>
            </a:r>
          </a:p>
          <a:p>
            <a:r>
              <a:rPr lang="en-US" sz="1400" dirty="0"/>
              <a:t>Share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32350" y="3156466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labor per transaction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853471" y="3679686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79975" y="3676372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Improved supplier pricing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879975" y="4572000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54575" y="4536352"/>
            <a:ext cx="1657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Revenue</a:t>
            </a:r>
          </a:p>
          <a:p>
            <a:endParaRPr lang="en-US" sz="1400" dirty="0"/>
          </a:p>
          <a:p>
            <a:r>
              <a:rPr lang="en-US" sz="1400" dirty="0"/>
              <a:t> Increased margins (pricing)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879975" y="4993622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984750" y="5849612"/>
            <a:ext cx="60325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84750" y="5830283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Improved Quality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35150" y="2510136"/>
            <a:ext cx="111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--P&amp;L</a:t>
            </a:r>
          </a:p>
          <a:p>
            <a:r>
              <a:rPr lang="en-US" sz="1200" dirty="0"/>
              <a:t>--Balance sheet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11700" y="1286182"/>
            <a:ext cx="22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Examples of Value Props (Critical Success Factors)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42100" y="1676401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Quotations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7540626" y="1843274"/>
            <a:ext cx="46037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975600" y="1676400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Configurator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9172576" y="1921301"/>
            <a:ext cx="46037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001000" y="1952823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 numbering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632950" y="1680171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Process Procedures (BPP)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42100" y="1286182"/>
            <a:ext cx="153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Processes Changes (PPIs)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01001" y="1407157"/>
            <a:ext cx="167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Enablers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82151" y="1368623"/>
            <a:ext cx="167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Procedures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4300" y="144436"/>
            <a:ext cx="517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Value Mapping Overview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9851" y="6553200"/>
            <a:ext cx="44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Others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51276" y="1372394"/>
            <a:ext cx="1679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3667760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Mapping</a:t>
            </a:r>
          </a:p>
        </p:txBody>
      </p:sp>
      <p:sp>
        <p:nvSpPr>
          <p:cNvPr id="45058" name="Rectangle 3"/>
          <p:cNvSpPr txBox="1">
            <a:spLocks noChangeArrowheads="1"/>
          </p:cNvSpPr>
          <p:nvPr/>
        </p:nvSpPr>
        <p:spPr bwMode="auto">
          <a:xfrm>
            <a:off x="1784351" y="1296988"/>
            <a:ext cx="873601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8600" indent="-228600" eaLnBrk="0" hangingPunct="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400" b="1" dirty="0"/>
              <a:t>Value Premise:</a:t>
            </a:r>
          </a:p>
          <a:p>
            <a:pPr marL="228600" indent="-228600" eaLnBrk="0" hangingPunct="0">
              <a:spcBef>
                <a:spcPts val="4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Business value results from process change; technology is an enabler</a:t>
            </a:r>
          </a:p>
          <a:p>
            <a:pPr marL="228600" indent="-228600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Process change optimizes value achieved</a:t>
            </a:r>
          </a:p>
          <a:p>
            <a:pPr marL="228600" indent="-228600" eaLnBrk="0" hangingPunct="0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400" b="1" dirty="0"/>
              <a:t>Why Value Map?</a:t>
            </a:r>
          </a:p>
          <a:p>
            <a:pPr marL="228600" indent="-228600" eaLnBrk="0" hangingPunct="0">
              <a:spcBef>
                <a:spcPts val="4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Connect the business case to solution design</a:t>
            </a:r>
          </a:p>
          <a:p>
            <a:pPr marL="517525" lvl="1" indent="-233363" eaLnBrk="0" hangingPunct="0">
              <a:spcBef>
                <a:spcPts val="4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Group key process changes from multiple Value Maps by functional team</a:t>
            </a:r>
          </a:p>
          <a:p>
            <a:pPr marL="228600" indent="-228600" eaLnBrk="0" hangingPunct="0">
              <a:spcBef>
                <a:spcPts val="4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Communicate operational program benefits for improved change management</a:t>
            </a:r>
          </a:p>
          <a:p>
            <a:pPr marL="228600" indent="-228600" eaLnBrk="0" hangingPunct="0">
              <a:spcBef>
                <a:spcPts val="4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Set expectations early for benefit delivery accountability</a:t>
            </a:r>
          </a:p>
          <a:p>
            <a:pPr marL="228600" indent="-228600" eaLnBrk="0" hangingPunct="0">
              <a:spcBef>
                <a:spcPts val="4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sz="2000" dirty="0"/>
              <a:t>Maintain Value Maps as “living” documents to be reviewed during each phase of the implementation and post implementation assessment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39440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Mapping: Definition, Approach &amp; Timing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1846912" y="1689101"/>
            <a:ext cx="2448000" cy="4394199"/>
          </a:xfrm>
          <a:prstGeom prst="rect">
            <a:avLst/>
          </a:prstGeom>
        </p:spPr>
        <p:txBody>
          <a:bodyPr lIns="91440" rIns="91440"/>
          <a:lstStyle/>
          <a:p>
            <a:pPr algn="ctr">
              <a:spcBef>
                <a:spcPts val="1620"/>
              </a:spcBef>
              <a:spcAft>
                <a:spcPts val="600"/>
              </a:spcAft>
              <a:buClr>
                <a:schemeClr val="accent1"/>
              </a:buClr>
              <a:buSzPct val="80000"/>
              <a:tabLst>
                <a:tab pos="2173288" algn="l"/>
              </a:tabLst>
              <a:defRPr/>
            </a:pPr>
            <a:r>
              <a:rPr lang="en-US" b="1" dirty="0"/>
              <a:t>Value Mapping </a:t>
            </a:r>
            <a:br>
              <a:rPr lang="en-US" b="1" dirty="0"/>
            </a:br>
            <a:r>
              <a:rPr lang="en-US" b="1" dirty="0"/>
              <a:t>Definition</a:t>
            </a:r>
          </a:p>
          <a:p>
            <a:pPr>
              <a:spcBef>
                <a:spcPts val="1620"/>
              </a:spcBef>
              <a:spcAft>
                <a:spcPts val="1200"/>
              </a:spcAft>
              <a:buClr>
                <a:schemeClr val="accent1"/>
              </a:buClr>
              <a:buSzPct val="80000"/>
              <a:tabLst>
                <a:tab pos="2173288" algn="l"/>
              </a:tabLst>
              <a:defRPr/>
            </a:pPr>
            <a:br>
              <a:rPr lang="en-US" dirty="0"/>
            </a:br>
            <a:r>
              <a:rPr lang="en-US" dirty="0"/>
              <a:t>Identifying business process in scope, clarify our vision for improvements and changes required to develop the business case value objectives. </a:t>
            </a:r>
          </a:p>
        </p:txBody>
      </p:sp>
      <p:sp>
        <p:nvSpPr>
          <p:cNvPr id="4" name="Chevron 3"/>
          <p:cNvSpPr/>
          <p:nvPr/>
        </p:nvSpPr>
        <p:spPr bwMode="gray">
          <a:xfrm rot="5400000">
            <a:off x="2952100" y="1214651"/>
            <a:ext cx="237624" cy="2448000"/>
          </a:xfrm>
          <a:prstGeom prst="chevron">
            <a:avLst>
              <a:gd name="adj" fmla="val 69243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896150" y="1689101"/>
            <a:ext cx="2448000" cy="4394199"/>
          </a:xfrm>
          <a:prstGeom prst="rect">
            <a:avLst/>
          </a:prstGeom>
        </p:spPr>
        <p:txBody>
          <a:bodyPr lIns="91440" rIns="91440"/>
          <a:lstStyle/>
          <a:p>
            <a:pPr algn="ctr">
              <a:spcBef>
                <a:spcPts val="1620"/>
              </a:spcBef>
              <a:buClr>
                <a:schemeClr val="accent1"/>
              </a:buClr>
              <a:buSzPct val="80000"/>
              <a:tabLst>
                <a:tab pos="2173288" algn="l"/>
              </a:tabLst>
              <a:defRPr/>
            </a:pPr>
            <a:r>
              <a:rPr lang="en-US" b="1" dirty="0"/>
              <a:t>Value Mapping </a:t>
            </a:r>
            <a:br>
              <a:rPr lang="en-US" b="1" dirty="0"/>
            </a:br>
            <a:r>
              <a:rPr lang="en-US" b="1" dirty="0"/>
              <a:t>Timing</a:t>
            </a:r>
          </a:p>
          <a:p>
            <a:pPr algn="ctr">
              <a:spcBef>
                <a:spcPts val="1620"/>
              </a:spcBef>
              <a:buClr>
                <a:schemeClr val="accent1"/>
              </a:buClr>
              <a:buSzPct val="80000"/>
              <a:tabLst>
                <a:tab pos="2173288" algn="l"/>
              </a:tabLst>
              <a:defRPr/>
            </a:pPr>
            <a:endParaRPr lang="en-US" b="1" dirty="0"/>
          </a:p>
          <a:p>
            <a:pPr marL="0" lvl="1">
              <a:spcBef>
                <a:spcPts val="5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Value mapping will be performed during the initiation phase.</a:t>
            </a:r>
          </a:p>
          <a:p>
            <a:pPr marL="0" lvl="1">
              <a:spcBef>
                <a:spcPts val="5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Value mapping will enable the team and stakeholders to better evaluate objectives and scope.</a:t>
            </a:r>
          </a:p>
        </p:txBody>
      </p:sp>
      <p:sp>
        <p:nvSpPr>
          <p:cNvPr id="6" name="Chevron 5"/>
          <p:cNvSpPr/>
          <p:nvPr/>
        </p:nvSpPr>
        <p:spPr bwMode="gray">
          <a:xfrm rot="5400000">
            <a:off x="9001338" y="1214651"/>
            <a:ext cx="237624" cy="2448000"/>
          </a:xfrm>
          <a:prstGeom prst="chevron">
            <a:avLst>
              <a:gd name="adj" fmla="val 69243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62721" y="1689101"/>
            <a:ext cx="3381456" cy="4394199"/>
          </a:xfrm>
          <a:prstGeom prst="rect">
            <a:avLst/>
          </a:prstGeom>
        </p:spPr>
        <p:txBody>
          <a:bodyPr lIns="91440" rIns="91440"/>
          <a:lstStyle/>
          <a:p>
            <a:pPr algn="ctr">
              <a:spcBef>
                <a:spcPts val="1620"/>
              </a:spcBef>
              <a:buClr>
                <a:schemeClr val="accent1"/>
              </a:buClr>
              <a:buSzPct val="80000"/>
              <a:tabLst>
                <a:tab pos="2173288" algn="l"/>
              </a:tabLst>
              <a:defRPr/>
            </a:pPr>
            <a:r>
              <a:rPr lang="en-US" b="1" dirty="0"/>
              <a:t>Value Mapping </a:t>
            </a:r>
            <a:br>
              <a:rPr lang="en-US" b="1" dirty="0"/>
            </a:br>
            <a:r>
              <a:rPr lang="en-US" b="1" dirty="0"/>
              <a:t>Approach</a:t>
            </a:r>
            <a:endParaRPr lang="en-US" dirty="0"/>
          </a:p>
          <a:p>
            <a:pPr marL="282575" lvl="2" indent="-282575">
              <a:spcBef>
                <a:spcPts val="5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endParaRPr lang="en-US" dirty="0"/>
          </a:p>
          <a:p>
            <a:pPr marL="282575" lvl="2" indent="-282575">
              <a:spcBef>
                <a:spcPts val="5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r>
              <a:rPr lang="en-US" dirty="0"/>
              <a:t>Select significant processes and value drivers (first cut)</a:t>
            </a:r>
          </a:p>
          <a:p>
            <a:pPr marL="282575" lvl="2" indent="-282575">
              <a:spcBef>
                <a:spcPts val="5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r>
              <a:rPr lang="en-US" dirty="0"/>
              <a:t>Determine what key process changes are required</a:t>
            </a:r>
          </a:p>
          <a:p>
            <a:pPr marL="282575" lvl="2" indent="-282575">
              <a:spcBef>
                <a:spcPts val="5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r>
              <a:rPr lang="en-US" dirty="0"/>
              <a:t>Determine how to measure the key process changes</a:t>
            </a:r>
          </a:p>
          <a:p>
            <a:pPr marL="282575" lvl="2" indent="-282575">
              <a:spcBef>
                <a:spcPts val="5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r>
              <a:rPr lang="en-US" dirty="0"/>
              <a:t>Develop meaningful and measurable KPI’s and establish ownership (first cut)</a:t>
            </a:r>
          </a:p>
          <a:p>
            <a:pPr marL="282575" lvl="2" indent="-282575">
              <a:spcBef>
                <a:spcPts val="5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/>
            </a:pPr>
            <a:r>
              <a:rPr lang="en-US" dirty="0"/>
              <a:t>Identify value enablers that support process changes</a:t>
            </a:r>
          </a:p>
        </p:txBody>
      </p:sp>
      <p:sp>
        <p:nvSpPr>
          <p:cNvPr id="8" name="Chevron 7"/>
          <p:cNvSpPr/>
          <p:nvPr/>
        </p:nvSpPr>
        <p:spPr bwMode="gray">
          <a:xfrm rot="5400000">
            <a:off x="5998002" y="1214651"/>
            <a:ext cx="237624" cy="2448000"/>
          </a:xfrm>
          <a:prstGeom prst="chevron">
            <a:avLst>
              <a:gd name="adj" fmla="val 69243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183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671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Value Mapping Approach</a:t>
            </a:r>
            <a:br>
              <a:rPr lang="en-US" sz="2800" dirty="0"/>
            </a:br>
            <a:r>
              <a:rPr lang="en-US" sz="2800" dirty="0"/>
              <a:t> Select Significant Processes and Value Drivers</a:t>
            </a:r>
          </a:p>
        </p:txBody>
      </p:sp>
      <p:sp>
        <p:nvSpPr>
          <p:cNvPr id="38" name="Rectangle 37"/>
          <p:cNvSpPr/>
          <p:nvPr/>
        </p:nvSpPr>
        <p:spPr bwMode="gray">
          <a:xfrm>
            <a:off x="1876426" y="1679576"/>
            <a:ext cx="968375" cy="1575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Reduce SG&amp;A</a:t>
            </a:r>
          </a:p>
        </p:txBody>
      </p:sp>
      <p:sp>
        <p:nvSpPr>
          <p:cNvPr id="39" name="Rectangle 38"/>
          <p:cNvSpPr/>
          <p:nvPr/>
        </p:nvSpPr>
        <p:spPr bwMode="gray">
          <a:xfrm>
            <a:off x="1876426" y="3389376"/>
            <a:ext cx="968375" cy="8168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Reduce COGS</a:t>
            </a:r>
          </a:p>
        </p:txBody>
      </p:sp>
      <p:sp>
        <p:nvSpPr>
          <p:cNvPr id="40" name="Rectangle 39"/>
          <p:cNvSpPr/>
          <p:nvPr/>
        </p:nvSpPr>
        <p:spPr bwMode="gray">
          <a:xfrm>
            <a:off x="1876426" y="4364737"/>
            <a:ext cx="96837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Reduce Working Capital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1887058" y="5376672"/>
            <a:ext cx="968375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Increase Revenue Growth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2890728" y="1679575"/>
          <a:ext cx="7453423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Value Driver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Financial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KPI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$4.9M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$9.2M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Procurement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Improve Indirect Annual Savings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Avg.</a:t>
                      </a:r>
                      <a:r>
                        <a:rPr lang="en-US" sz="1200" baseline="0" dirty="0"/>
                        <a:t> Annual Savings (Indirect)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$3.3M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$6.6M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Procurement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Reduce Indirect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Maverick Spend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Maverick</a:t>
                      </a:r>
                      <a:r>
                        <a:rPr lang="en-US" sz="1200" baseline="0" dirty="0"/>
                        <a:t> Spend (%)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$1.1M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$1.6M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Procurement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Improve</a:t>
                      </a:r>
                      <a:r>
                        <a:rPr lang="en-US" sz="1200" baseline="0" dirty="0"/>
                        <a:t> Transactional FTE Efficiency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FTEs per billion spend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$0.4M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$0.8M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Finance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Standardize financial reports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Cost of Finance</a:t>
                      </a:r>
                      <a:r>
                        <a:rPr lang="en-US" sz="1200" baseline="0" dirty="0"/>
                        <a:t> analytics as % of SG&amp;A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$0.2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 bwMode="gray">
          <a:xfrm>
            <a:off x="2869505" y="1965616"/>
            <a:ext cx="7474646" cy="287075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894267" y="3376322"/>
          <a:ext cx="7449884" cy="822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5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Value Driver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Financial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KPI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Manufactur</a:t>
                      </a:r>
                      <a:r>
                        <a:rPr lang="en-US" sz="120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Improve Manufacturing Yield</a:t>
                      </a:r>
                      <a:r>
                        <a:rPr lang="en-US" sz="1200" baseline="0" dirty="0"/>
                        <a:t> &amp; Quality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Mfgr</a:t>
                      </a:r>
                      <a:r>
                        <a:rPr lang="en-US" sz="1200" dirty="0"/>
                        <a:t>. Cost as % of COGS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Procurement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Reduce Direct</a:t>
                      </a:r>
                      <a:r>
                        <a:rPr lang="en-US" sz="1200" baseline="0" dirty="0"/>
                        <a:t> Material Spend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Direct Spend</a:t>
                      </a:r>
                      <a:r>
                        <a:rPr lang="en-US" sz="1200" baseline="0" dirty="0"/>
                        <a:t> as a % COGS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2897812" y="4356092"/>
          <a:ext cx="7446339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1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Value Driver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Financial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KPI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Sales &amp; Ops Planning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Reduced</a:t>
                      </a:r>
                      <a:r>
                        <a:rPr lang="en-US" sz="1200" baseline="0" dirty="0"/>
                        <a:t> Finished Goods Inventory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Days in Inventory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901355" y="5360410"/>
          <a:ext cx="7442796" cy="548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Value Driver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Financial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KPI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Cust</a:t>
                      </a:r>
                      <a:r>
                        <a:rPr lang="en-US" sz="1200" dirty="0"/>
                        <a:t>. Service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Reduced # of disputes/write-offs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Days in Inventory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gray">
          <a:xfrm rot="900000">
            <a:off x="8976662" y="1313705"/>
            <a:ext cx="1216379" cy="46734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EXAMPLE</a:t>
            </a:r>
            <a:endParaRPr lang="en-US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1267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1018103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1982787" y="6650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Value Mapping Approach </a:t>
            </a:r>
            <a:br>
              <a:rPr lang="en-US" sz="2800" dirty="0"/>
            </a:br>
            <a:r>
              <a:rPr lang="en-US" sz="2800" dirty="0"/>
              <a:t> Identify Value Enablers that Support Process Changes</a:t>
            </a:r>
          </a:p>
        </p:txBody>
      </p:sp>
      <p:graphicFrame>
        <p:nvGraphicFramePr>
          <p:cNvPr id="152626" name="Group 50"/>
          <p:cNvGraphicFramePr>
            <a:graphicFrameLocks noGrp="1"/>
          </p:cNvGraphicFramePr>
          <p:nvPr/>
        </p:nvGraphicFramePr>
        <p:xfrm>
          <a:off x="1679576" y="1296989"/>
          <a:ext cx="8836025" cy="4810443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Key Process Change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KPIs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A1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Develop Contract Management and Compliance discipline to manage contract/agreement execution, value capture (i.e. discount/rebate), contract expiration notification, etc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A8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3038" marR="0" lvl="1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% Spend to Contract</a:t>
                      </a:r>
                    </a:p>
                    <a:p>
                      <a:pPr marL="173038" marR="0" lvl="1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% Contract Compliance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A8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Value Enabler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Enabler Type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Supporting Information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Owner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Planned Completion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A1a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Develop process to manage contract lifecycle including both Legal Contracts and Transactional Contracts/Catalogs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Expiration risk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Rebate thresholds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Purchase discounts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Spend to target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Contracted savings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Process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Importance: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The contract lifecycle, including both legal and technical contracts, is complex. The complexity of this end-to-end process introduces risk of lost savings opportunity (unrealized rebates or discounts, unexpected contract expiration, etc.). In addition it may lead to faulty compliance. To avoid savings and compliance shortfalls, a well defined contract lifecycle management process with appropriate analytics must be in place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Challenge: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Process complexity with cross-organizational handoffs and multiple systems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Objective: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Develop a process that eliminates the risk of lost savings and compliance failure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[Name]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[Date]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A1b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Obtain mandate from management through clear communication of 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Compliance policy</a:t>
                      </a:r>
                    </a:p>
                    <a:p>
                      <a:pPr marL="171450" marR="0" lvl="1" indent="-1698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Consequences of non-compliance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Governance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Importance: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Understanding that compliance is a management priority and understanding the ramifications of failure to comply are both necessary for meeting compliance objectives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Challenge: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Providing a consistent message across all divisions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Objective: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Times New Roman" pitchFamily="18" charset="0"/>
                        </a:rPr>
                        <a:t>obtain a clearly articulated management mandate for contract compliance and the consequences of non-compliance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[Name]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 Unicode MS" pitchFamily="34" charset="-128"/>
                          <a:cs typeface="Arial Unicode MS" pitchFamily="34" charset="-128"/>
                        </a:rPr>
                        <a:t>[Date]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gray">
          <a:xfrm rot="900000">
            <a:off x="8976662" y="1297939"/>
            <a:ext cx="1216379" cy="467342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C2505-A3E4-407C-A06B-6318686A2240}"/>
              </a:ext>
            </a:extLst>
          </p:cNvPr>
          <p:cNvSpPr txBox="1"/>
          <p:nvPr/>
        </p:nvSpPr>
        <p:spPr>
          <a:xfrm>
            <a:off x="202019" y="1073888"/>
            <a:ext cx="129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Proposition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1059C7-A709-4A48-B6DC-E98390411AAE}"/>
              </a:ext>
            </a:extLst>
          </p:cNvPr>
          <p:cNvCxnSpPr/>
          <p:nvPr/>
        </p:nvCxnSpPr>
        <p:spPr>
          <a:xfrm>
            <a:off x="1031358" y="1616149"/>
            <a:ext cx="1818168" cy="1339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618A2B-5254-4689-AEA4-6F53A74E2737}"/>
              </a:ext>
            </a:extLst>
          </p:cNvPr>
          <p:cNvSpPr txBox="1"/>
          <p:nvPr/>
        </p:nvSpPr>
        <p:spPr>
          <a:xfrm>
            <a:off x="59578" y="3278555"/>
            <a:ext cx="161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AB918-8908-4DBF-A6CE-D15A2951945F}"/>
              </a:ext>
            </a:extLst>
          </p:cNvPr>
          <p:cNvCxnSpPr>
            <a:cxnSpLocks/>
          </p:cNvCxnSpPr>
          <p:nvPr/>
        </p:nvCxnSpPr>
        <p:spPr>
          <a:xfrm>
            <a:off x="818522" y="3647887"/>
            <a:ext cx="4285106" cy="559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225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60" y="84321"/>
            <a:ext cx="8936072" cy="495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5821" y="-63841"/>
            <a:ext cx="696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Revised CRISP-DM Project Methodology with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B4014-F895-479F-931F-6B1D838F3EEC}"/>
              </a:ext>
            </a:extLst>
          </p:cNvPr>
          <p:cNvSpPr txBox="1"/>
          <p:nvPr/>
        </p:nvSpPr>
        <p:spPr>
          <a:xfrm>
            <a:off x="1552045" y="5247619"/>
            <a:ext cx="3060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Project Charter, Value Map and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Baseline Project Schedule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Business Sign-off and Project Authorization. Scope Change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First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Risk Management Survey—VOT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Gaps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Begins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Community-Social Media Begins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C835D1-E5C3-4885-BF0A-39933B29182E}"/>
              </a:ext>
            </a:extLst>
          </p:cNvPr>
          <p:cNvSpPr/>
          <p:nvPr/>
        </p:nvSpPr>
        <p:spPr>
          <a:xfrm rot="5400000">
            <a:off x="3027351" y="3757040"/>
            <a:ext cx="165372" cy="28157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AEE896-FAC3-4673-ABFF-BA1B18BB9FD1}"/>
              </a:ext>
            </a:extLst>
          </p:cNvPr>
          <p:cNvSpPr/>
          <p:nvPr/>
        </p:nvSpPr>
        <p:spPr>
          <a:xfrm rot="5400000">
            <a:off x="5898216" y="3753188"/>
            <a:ext cx="280331" cy="28515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EED9259-9545-4341-A453-A7513C8FC25C}"/>
              </a:ext>
            </a:extLst>
          </p:cNvPr>
          <p:cNvSpPr/>
          <p:nvPr/>
        </p:nvSpPr>
        <p:spPr>
          <a:xfrm rot="5400000">
            <a:off x="8135726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6C127-0E13-4BF7-9BFF-E8E28C7213C5}"/>
              </a:ext>
            </a:extLst>
          </p:cNvPr>
          <p:cNvSpPr txBox="1"/>
          <p:nvPr/>
        </p:nvSpPr>
        <p:spPr>
          <a:xfrm>
            <a:off x="4517930" y="5362578"/>
            <a:ext cx="373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Second Prototype Completed in Dev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Developed with ETL Data Modeled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Future State Process Documented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 Schedule Updated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Issues and Defects Captured and Closed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Phase Exit Review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VOT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Weekly Status Continues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CA769D-6AB5-456A-B0D7-DB4E7A261FE3}"/>
              </a:ext>
            </a:extLst>
          </p:cNvPr>
          <p:cNvSpPr/>
          <p:nvPr/>
        </p:nvSpPr>
        <p:spPr>
          <a:xfrm rot="5400000">
            <a:off x="9649263" y="4478532"/>
            <a:ext cx="243896" cy="1437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DC5AF-9DD5-425E-8CD5-6266708041C3}"/>
              </a:ext>
            </a:extLst>
          </p:cNvPr>
          <p:cNvSpPr txBox="1"/>
          <p:nvPr/>
        </p:nvSpPr>
        <p:spPr>
          <a:xfrm>
            <a:off x="7543743" y="5314578"/>
            <a:ext cx="37374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Third Prototype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Test Scripts Created</a:t>
            </a:r>
          </a:p>
          <a:p>
            <a:pPr indent="171450"/>
            <a:r>
              <a:rPr lang="en-US" sz="1000" dirty="0"/>
              <a:t> and Executed in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Acceptance Testing</a:t>
            </a:r>
          </a:p>
          <a:p>
            <a:pPr marL="166688"/>
            <a:r>
              <a:rPr lang="en-US" sz="1000" dirty="0"/>
              <a:t>Completed with full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Training Scripts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 Training Delivered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Issues  and Defects Closed</a:t>
            </a:r>
          </a:p>
          <a:p>
            <a:pPr indent="166688">
              <a:buFont typeface="Arial" panose="020B0604020202020204" pitchFamily="34" charset="0"/>
              <a:buChar char="•"/>
            </a:pPr>
            <a:r>
              <a:rPr lang="en-US" sz="1000" dirty="0"/>
              <a:t>Community Social Media</a:t>
            </a:r>
          </a:p>
          <a:p>
            <a:pPr indent="171450"/>
            <a:r>
              <a:rPr lang="en-US" sz="1000" dirty="0"/>
              <a:t> Continues for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EB8FB-14E7-4BF1-9CE8-26686F9A256A}"/>
              </a:ext>
            </a:extLst>
          </p:cNvPr>
          <p:cNvSpPr txBox="1"/>
          <p:nvPr/>
        </p:nvSpPr>
        <p:spPr>
          <a:xfrm>
            <a:off x="9137670" y="5277009"/>
            <a:ext cx="1782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Deploy Model to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Load/Validate PRD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Go Live in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Stabilization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System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Value Monitoring and </a:t>
            </a:r>
          </a:p>
          <a:p>
            <a:pPr indent="171450"/>
            <a:r>
              <a:rPr lang="en-US" sz="1000" dirty="0"/>
              <a:t>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Community Social Media Continues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9B26-6637-4974-A648-52C9E7C2FDA8}"/>
              </a:ext>
            </a:extLst>
          </p:cNvPr>
          <p:cNvSpPr txBox="1"/>
          <p:nvPr/>
        </p:nvSpPr>
        <p:spPr>
          <a:xfrm>
            <a:off x="9053275" y="4354288"/>
            <a:ext cx="127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 Project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D7D4-C83F-460C-A7CC-997A75B3A094}"/>
              </a:ext>
            </a:extLst>
          </p:cNvPr>
          <p:cNvSpPr txBox="1"/>
          <p:nvPr/>
        </p:nvSpPr>
        <p:spPr>
          <a:xfrm>
            <a:off x="3484260" y="4277506"/>
            <a:ext cx="20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Baseline Model</a:t>
            </a:r>
          </a:p>
          <a:p>
            <a:r>
              <a:rPr lang="en-US" dirty="0">
                <a:solidFill>
                  <a:srgbClr val="FF0000"/>
                </a:solidFill>
              </a:rPr>
              <a:t>#1 and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130E8-D0E2-43F7-B4EC-B760128007C5}"/>
              </a:ext>
            </a:extLst>
          </p:cNvPr>
          <p:cNvCxnSpPr/>
          <p:nvPr/>
        </p:nvCxnSpPr>
        <p:spPr>
          <a:xfrm flipH="1">
            <a:off x="2915478" y="4733848"/>
            <a:ext cx="1179444" cy="1077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B57130-5B44-4C2E-B6FE-27B25545A07A}"/>
              </a:ext>
            </a:extLst>
          </p:cNvPr>
          <p:cNvSpPr txBox="1"/>
          <p:nvPr/>
        </p:nvSpPr>
        <p:spPr>
          <a:xfrm>
            <a:off x="6109423" y="4263628"/>
            <a:ext cx="2067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Enhanced Model; Create and Deploy Workbooks</a:t>
            </a:r>
          </a:p>
          <a:p>
            <a:r>
              <a:rPr lang="en-US" dirty="0">
                <a:solidFill>
                  <a:srgbClr val="FF0000"/>
                </a:solidFill>
              </a:rPr>
              <a:t>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C75A90-E23E-406E-92FF-55D3134768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386658" y="4661827"/>
            <a:ext cx="1097158" cy="700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CDFC5A-AAAC-4143-A76B-65021C92DAC5}"/>
              </a:ext>
            </a:extLst>
          </p:cNvPr>
          <p:cNvSpPr txBox="1"/>
          <p:nvPr/>
        </p:nvSpPr>
        <p:spPr>
          <a:xfrm>
            <a:off x="8078124" y="4151900"/>
            <a:ext cx="20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 Enhanced Model</a:t>
            </a:r>
          </a:p>
          <a:p>
            <a:r>
              <a:rPr lang="en-US" dirty="0">
                <a:solidFill>
                  <a:srgbClr val="FF0000"/>
                </a:solidFill>
              </a:rPr>
              <a:t>#3 For Server/Cloud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09F55-D640-4D85-AB16-C0D2A6C9330C}"/>
              </a:ext>
            </a:extLst>
          </p:cNvPr>
          <p:cNvSpPr txBox="1"/>
          <p:nvPr/>
        </p:nvSpPr>
        <p:spPr>
          <a:xfrm>
            <a:off x="10605404" y="4000507"/>
            <a:ext cx="20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Deploy To Production</a:t>
            </a:r>
          </a:p>
          <a:p>
            <a:r>
              <a:rPr lang="en-US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3153438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John\AppData\Local\Temp\SNAGHTMLa3c8b.PNG">
            <a:extLst>
              <a:ext uri="{FF2B5EF4-FFF2-40B4-BE49-F238E27FC236}">
                <a16:creationId xmlns:a16="http://schemas.microsoft.com/office/drawing/2014/main" id="{019ED4D7-C531-475D-9AA3-DD778196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1"/>
            <a:ext cx="83820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1">
            <a:extLst>
              <a:ext uri="{FF2B5EF4-FFF2-40B4-BE49-F238E27FC236}">
                <a16:creationId xmlns:a16="http://schemas.microsoft.com/office/drawing/2014/main" id="{2D32CC88-3D3B-4676-BC24-1B5ECB977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1"/>
            <a:ext cx="754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8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Liberation Sans" pitchFamily="34" charset="0"/>
                <a:cs typeface="Liberation Sans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latin typeface="Arial" panose="020B0604020202020204" pitchFamily="34" charset="0"/>
              </a:rPr>
              <a:t>Initiating the Project </a:t>
            </a:r>
          </a:p>
        </p:txBody>
      </p:sp>
    </p:spTree>
    <p:extLst>
      <p:ext uri="{BB962C8B-B14F-4D97-AF65-F5344CB8AC3E}">
        <p14:creationId xmlns:p14="http://schemas.microsoft.com/office/powerpoint/2010/main" val="2731824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5C175-D5A8-41D5-BEEB-8ED476C9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14337"/>
            <a:ext cx="59055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3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E2DBD-AB32-4D7F-BCCF-191A52FE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28" y="318052"/>
            <a:ext cx="10258224" cy="65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8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8D664-74C0-48D6-8639-C8D88AB0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28587"/>
            <a:ext cx="117633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0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dirty="0"/>
              <a:t> </a:t>
            </a:r>
            <a:br>
              <a:rPr lang="en-US" altLang="en-US" sz="4000" dirty="0"/>
            </a:br>
            <a:r>
              <a:rPr lang="en-US" altLang="en-US" sz="4000" dirty="0"/>
              <a:t>Project Charter Template</a:t>
            </a:r>
            <a:br>
              <a:rPr lang="en-US" altLang="en-US" sz="4000" dirty="0"/>
            </a:b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287714"/>
            <a:ext cx="6400800" cy="1436687"/>
          </a:xfrm>
        </p:spPr>
        <p:txBody>
          <a:bodyPr/>
          <a:lstStyle/>
          <a:p>
            <a:r>
              <a:rPr lang="en-US" alt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2437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E9055D6-9052-4602-BFA3-4A23543A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143000"/>
            <a:ext cx="88360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609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CE912F-CD90-40CC-8F47-B616E085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564"/>
            <a:ext cx="8305800" cy="665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009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28ADB-13FC-4A54-8D83-F7A661EB07E2}"/>
              </a:ext>
            </a:extLst>
          </p:cNvPr>
          <p:cNvSpPr txBox="1"/>
          <p:nvPr/>
        </p:nvSpPr>
        <p:spPr>
          <a:xfrm>
            <a:off x="1734671" y="2770094"/>
            <a:ext cx="8095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Adding Data to the Model</a:t>
            </a:r>
          </a:p>
        </p:txBody>
      </p:sp>
    </p:spTree>
    <p:extLst>
      <p:ext uri="{BB962C8B-B14F-4D97-AF65-F5344CB8AC3E}">
        <p14:creationId xmlns:p14="http://schemas.microsoft.com/office/powerpoint/2010/main" val="24993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6C2F67-3CAD-4481-9807-731E5C03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4" y="28478"/>
            <a:ext cx="10180281" cy="65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5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F9324-1D0B-4F21-A395-B943F225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7" y="983974"/>
            <a:ext cx="11744925" cy="49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3B74E-A438-4F55-BF3F-03E4B3A4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37" y="467139"/>
            <a:ext cx="10796506" cy="606367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35C72A-5B7B-4A4E-8D55-7713681854D7}"/>
              </a:ext>
            </a:extLst>
          </p:cNvPr>
          <p:cNvCxnSpPr/>
          <p:nvPr/>
        </p:nvCxnSpPr>
        <p:spPr>
          <a:xfrm>
            <a:off x="3965713" y="6172200"/>
            <a:ext cx="124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1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10D43-7CF7-46D0-BAC0-72665CE9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" y="692847"/>
            <a:ext cx="12177815" cy="6050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F3B3F-BBE0-43C9-84B0-8F93113E387D}"/>
              </a:ext>
            </a:extLst>
          </p:cNvPr>
          <p:cNvSpPr txBox="1"/>
          <p:nvPr/>
        </p:nvSpPr>
        <p:spPr>
          <a:xfrm>
            <a:off x="3125755" y="0"/>
            <a:ext cx="601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378652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E672E4-3493-4E7E-86EB-6FEE5363BCC9}"/>
              </a:ext>
            </a:extLst>
          </p:cNvPr>
          <p:cNvGrpSpPr/>
          <p:nvPr/>
        </p:nvGrpSpPr>
        <p:grpSpPr>
          <a:xfrm>
            <a:off x="163316" y="418429"/>
            <a:ext cx="11865368" cy="6439571"/>
            <a:chOff x="163316" y="124851"/>
            <a:chExt cx="11865368" cy="64395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7F84AE-B4EA-4D92-8EE0-5003621C9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316" y="124851"/>
              <a:ext cx="11865368" cy="59364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81809E-773B-4C3E-8723-19F975DB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09" y="5985252"/>
              <a:ext cx="11606266" cy="57917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CF7EC2-3AE7-43F4-B7C1-BE708D7219B7}"/>
              </a:ext>
            </a:extLst>
          </p:cNvPr>
          <p:cNvSpPr txBox="1"/>
          <p:nvPr/>
        </p:nvSpPr>
        <p:spPr>
          <a:xfrm>
            <a:off x="3685592" y="65314"/>
            <a:ext cx="506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412587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1378</Words>
  <Application>Microsoft Office PowerPoint</Application>
  <PresentationFormat>Widescreen</PresentationFormat>
  <Paragraphs>309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Mapping</vt:lpstr>
      <vt:lpstr>Value Mapping: Definition, Approach &amp; Timing</vt:lpstr>
      <vt:lpstr>Value Mapping Approach  Select Significant Processes and Value Drivers</vt:lpstr>
      <vt:lpstr>Value Mapping Approach   Identify Value Enablers that Support Process Changes</vt:lpstr>
      <vt:lpstr>PowerPoint Presentation</vt:lpstr>
      <vt:lpstr>PowerPoint Presentation</vt:lpstr>
      <vt:lpstr>PowerPoint Presentation</vt:lpstr>
      <vt:lpstr>PowerPoint Presentation</vt:lpstr>
      <vt:lpstr>  Project Charter Template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Aaron</dc:creator>
  <cp:lastModifiedBy>John Aaron</cp:lastModifiedBy>
  <cp:revision>81</cp:revision>
  <dcterms:created xsi:type="dcterms:W3CDTF">2019-06-06T19:51:53Z</dcterms:created>
  <dcterms:modified xsi:type="dcterms:W3CDTF">2020-06-15T17:10:26Z</dcterms:modified>
</cp:coreProperties>
</file>